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7"/>
  </p:notesMasterIdLst>
  <p:sldIdLst>
    <p:sldId id="269" r:id="rId2"/>
    <p:sldId id="776" r:id="rId3"/>
    <p:sldId id="661" r:id="rId4"/>
    <p:sldId id="663" r:id="rId5"/>
    <p:sldId id="777" r:id="rId6"/>
    <p:sldId id="778" r:id="rId7"/>
    <p:sldId id="779" r:id="rId8"/>
    <p:sldId id="780" r:id="rId9"/>
    <p:sldId id="781" r:id="rId10"/>
    <p:sldId id="782" r:id="rId11"/>
    <p:sldId id="783" r:id="rId12"/>
    <p:sldId id="787" r:id="rId13"/>
    <p:sldId id="613" r:id="rId14"/>
    <p:sldId id="784" r:id="rId15"/>
    <p:sldId id="790" r:id="rId16"/>
    <p:sldId id="789" r:id="rId17"/>
    <p:sldId id="786" r:id="rId18"/>
    <p:sldId id="785" r:id="rId19"/>
    <p:sldId id="621" r:id="rId20"/>
    <p:sldId id="623" r:id="rId21"/>
    <p:sldId id="791" r:id="rId22"/>
    <p:sldId id="625" r:id="rId23"/>
    <p:sldId id="624" r:id="rId24"/>
    <p:sldId id="626" r:id="rId25"/>
    <p:sldId id="629" r:id="rId26"/>
    <p:sldId id="630" r:id="rId27"/>
    <p:sldId id="631" r:id="rId28"/>
    <p:sldId id="632" r:id="rId29"/>
    <p:sldId id="593" r:id="rId30"/>
    <p:sldId id="594" r:id="rId31"/>
    <p:sldId id="598" r:id="rId32"/>
    <p:sldId id="599" r:id="rId33"/>
    <p:sldId id="792" r:id="rId34"/>
    <p:sldId id="596" r:id="rId35"/>
    <p:sldId id="588" r:id="rId36"/>
  </p:sldIdLst>
  <p:sldSz cx="12192000" cy="6858000"/>
  <p:notesSz cx="7010400" cy="92964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alibri Light" panose="020F0302020204030204" pitchFamily="34" charset="0"/>
      <p:regular r:id="rId42"/>
      <p:italic r:id="rId43"/>
    </p:embeddedFont>
    <p:embeddedFont>
      <p:font typeface="Cambria Math" panose="02040503050406030204" pitchFamily="18" charset="0"/>
      <p:regular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 Virtue" initials="PV" lastIdx="1" clrIdx="0">
    <p:extLst>
      <p:ext uri="{19B8F6BF-5375-455C-9EA6-DF929625EA0E}">
        <p15:presenceInfo xmlns:p15="http://schemas.microsoft.com/office/powerpoint/2012/main" userId="aff125923c5632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A9999"/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46" autoAdjust="0"/>
    <p:restoredTop sz="94660"/>
  </p:normalViewPr>
  <p:slideViewPr>
    <p:cSldViewPr snapToGrid="0">
      <p:cViewPr varScale="1">
        <p:scale>
          <a:sx n="87" d="100"/>
          <a:sy n="87" d="100"/>
        </p:scale>
        <p:origin x="7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2-20T18:12:59.8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1530 1169 11744 0 0,'0'0'520'0'0,"0"0"112"0"0,0 0-504 0 0,0 0-128 0 0,0 0 0 0 0,10 0 0 0 0,-10 0-128 0 0,8 0-40 0 0,2 0-16 0 0,2 0 0 0 0,-4 0-320 0 0,2 4-64 0 0,-2-4-8 0 0,0 0-3776 0 0</inkml:trace>
  <inkml:trace contextRef="#ctx0" brushRef="#br0" timeOffset="1">1947 1146 3224 0 0,'0'0'143'0'0,"0"0"279"0"0,0 0 1070 0 0,-10-3 5088 0 0,-1 3-6341 0 0,7-1-86 0 0,-1 1 0 0 0,1 0 0 0 0,0 0 0 0 0,-1 0 0 0 0,1 1 0 0 0,0-1 0 0 0,0 1 1 0 0,-1 0-1 0 0,1 0 0 0 0,0 0 0 0 0,0 1 0 0 0,0 0 0 0 0,-3 1-153 0 0,-18 22 416 0 0,20-20-366 0 0,1-1 0 0 0,-1 1 1 0 0,0-1-1 0 0,0 0 0 0 0,0 0 1 0 0,-4 2-51 0 0,6-4 82 0 0,0 0 0 0 0,0 0 0 0 0,1 0 0 0 0,-1 0 0 0 0,0 1 0 0 0,1-1 0 0 0,0 1 0 0 0,-1 1-82 0 0,-6 5 344 0 0,-1 2 51 0 0,8-8-294 0 0,0 0 0 0 0,-1 0-1 0 0,1-1 1 0 0,-1 0 0 0 0,1 1-1 0 0,-3 0-100 0 0,-15 11 840 0 0,1 1 0 0 0,1 0 0 0 0,0 1 0 0 0,-13 17-840 0 0,24-26 186 0 0,2 0 0 0 0,-1 0-1 0 0,1 1 1 0 0,0 0-1 0 0,1 0 1 0 0,0 0 0 0 0,0 1-1 0 0,1-1 1 0 0,0 1-1 0 0,-2 8-185 0 0,1-4 0 0 0,0 0 0 0 0,-1 0 0 0 0,-4 6 0 0 0,-4 9 0 0 0,6-16 37 0 0,1-1 0 0 0,-1 1 0 0 0,-1-2 0 0 0,0 1 0 0 0,0-1 0 0 0,-2 1-37 0 0,-21 27 508 0 0,26-32-412 0 0,-5 7 91 0 0,0 1 0 0 0,1 0 0 0 0,1 1-1 0 0,0-1 1 0 0,-3 11-187 0 0,8-19 4 0 0,0 1-1 0 0,-1-1 1 0 0,0 0 0 0 0,0 0-1 0 0,0 0 1 0 0,-2 1-4 0 0,-10 15 58 0 0,4-7-26 0 0,-1 0 0 0 0,0 0 0 0 0,-1-1 0 0 0,-1-1 0 0 0,-9 6-32 0 0,-9 13 479 0 0,9-6-262 0 0,13-18-201 0 0,3 3-16 0 0,6 4 0 0 0,2-12 0 0 0,-1 0 0 0 0,1 0 0 0 0,0-1 0 0 0,-1 1 0 0 0,1 0 0 0 0,-1 0 0 0 0,0-1 0 0 0,0 1 0 0 0,0 0 0 0 0,-1 1 0 0 0,-5 10 46 0 0,0 0 0 0 0,-5 6-46 0 0,4-7 46 0 0,0 1 0 0 0,-2 7-46 0 0,-7 6 256 0 0,15-25-221 0 0,1 1 0 0 0,0-1 0 0 0,-1 0-1 0 0,0 1 1 0 0,0-1 0 0 0,1 0 0 0 0,-2 1-35 0 0,1-2 27 0 0,0 1-1 0 0,1 0 1 0 0,-1 0 0 0 0,1 0 0 0 0,-1 0 0 0 0,1 0 0 0 0,0 1 0 0 0,0-1-1 0 0,0 0 1 0 0,-1 2-27 0 0,2-1 38 0 0,1-3-37 0 0,-1 1 1 0 0,0 0-1 0 0,0-1 1 0 0,0 1 0 0 0,0 0-1 0 0,0-1 1 0 0,0 1-1 0 0,0 0 1 0 0,0-1-1 0 0,-1 1 1 0 0,1-1 0 0 0,0 1-1 0 0,0 0 1 0 0,0-1-1 0 0,-1 1 1 0 0,1-1-1 0 0,0 1 1 0 0,-1-1 0 0 0,1 1-1 0 0,0 0 1 0 0,-1-1-1 0 0,1 0 1 0 0,-1 1-1 0 0,1-1 1 0 0,-1 1 0 0 0,1-1-1 0 0,-1 1-1 0 0,-3 3 4 0 0,-6 15 56 0 0,-6 18 4 0 0,16-35-64 0 0,-1-1 0 0 0,1 1 0 0 0,-1-1 0 0 0,0 1 0 0 0,1-1 0 0 0,-1 0 0 0 0,0 1 0 0 0,0-1 0 0 0,0 0 0 0 0,0 0 0 0 0,0 0 0 0 0,-1 1 0 0 0,-3 5 0 0 0,-10 11 0 0 0,2-3 0 0 0,-8 10 0 0 0,-9 13 0 0 0,7-10 80 0 0,19-23-60 0 0,0-1 1 0 0,0 1-1 0 0,0 0 0 0 0,0 0 1 0 0,-1 3-21 0 0,-1 3 2 0 0,-1-1 0 0 0,0 0 1 0 0,-1 0-1 0 0,-1 1-2 0 0,3-4 1 0 0,-30 40 127 0 0,-14 25-128 0 0,40-55 63 0 0,1 0 1 0 0,0 1-1 0 0,-2 9-63 0 0,-6 11 2 0 0,-1 6 38 0 0,13-30-18 0 0,0-1 0 0 0,-1 0 0 0 0,0 0 0 0 0,-7 9-22 0 0,6-10 0 0 0,0 1 0 0 0,-3 7 0 0 0,-4 8 0 0 0,-1 5 4 0 0,11-24-10 0 0,1-1 0 0 0,-2 0 0 0 0,-3 7 6 0 0,3-6-2 0 0,0 0 1 0 0,0 0 0 0 0,1 1 0 0 0,-1 5 1 0 0,0-3 79 0 0,0-1 0 0 0,-5 10-79 0 0,5-13 29 0 0,1 0 1 0 0,0 1-1 0 0,0-1 0 0 0,1 1 1 0 0,0 0-1 0 0,1 0 0 0 0,-1 0 1 0 0,1 3-30 0 0,-23 126 314 0 0,2 5-314 0 0,18-115 0 0 0,3-15 0 0 0,-1 0 0 0 0,-3 11 0 0 0,2-10 0 0 0,1-1 0 0 0,1 1 0 0 0,-1 2 0 0 0,1-2 0 0 0,0 0 0 0 0,-1 0 0 0 0,-2 3 0 0 0,-11 34 200 0 0,1 1 0 0 0,0 20-200 0 0,5 5 64 0 0,-3 18 0 0 0,8-70-51 0 0,-2 1 0 0 0,-1-1 0 0 0,-1 0-1 0 0,-1-1 1 0 0,-3 3-13 0 0,7-16 13 0 0,1 0 32 0 0,0-1 1 0 0,1 1-1 0 0,0-1 1 0 0,1 1-1 0 0,-1 3-45 0 0,1 3 70 0 0,-1 8 36 0 0,-1 25-42 0 0,-3 4-64 0 0,7-47 0 0 0,0 0 0 0 0,0 0 0 0 0,0-1 0 0 0,-1 1 0 0 0,0-1 0 0 0,-2 5 0 0 0,-7 27 0 0 0,-10 44 224 0 0,17-68-161 0 0,-1 12 7 0 0,3-2-48 0 0,0-1-1 0 0,-2 0 0 0 0,-1 0 1 0 0,-1 0-1 0 0,-8 20-21 0 0,8-23 21 0 0,-3 6 20 0 0,-2-1-1 0 0,-6 11-40 0 0,4-8 231 0 0,-9 26-231 0 0,7-11 195 0 0,2 1 0 0 0,2 0-1 0 0,0 10-194 0 0,8-39 13 0 0,-1 9-15 0 0,3-15 2 0 0,0 1 0 0 0,-1-1 0 0 0,0 0 0 0 0,0 2 0 0 0,-4 13 0 0 0,2-7 0 0 0,0 4 0 0 0,-5 69 133 0 0,10-70-124 0 0,-1 5-8 0 0,-1 0 0 0 0,-3 16-1 0 0,4-32 0 0 0,-1 0 0 0 0,2-1 0 0 0,-1 1 0 0 0,1-1 0 0 0,0 1 0 0 0,1 24 0 0 0,7 87 64 0 0,-5-69-64 0 0,1 56 11 0 0,-6-73 45 0 0,0-18-11 0 0,1 0-1 0 0,0 0 1 0 0,2 0-1 0 0,2 14-44 0 0,3 8 86 0 0,0 15-86 0 0,5 32 61 0 0,-3-35 3 0 0,1 27-64 0 0,-5 5 64 0 0,-3 17-64 0 0,-1-80 28 0 0,1 1 0 0 0,2 5-28 0 0,-2-9 8 0 0,2 5 41 0 0,0-1 0 0 0,4 8-49 0 0,2 8 49 0 0,-1-1-28 0 0,3 10 75 0 0,5 45-96 0 0,-13-66 16 0 0,-2-12 8 0 0,-1 1 0 0 0,1 11-24 0 0,0 11 29 0 0,1-1 1 0 0,6 24-30 0 0,-5-31 5 0 0,9 34 59 0 0,0-2 0 0 0,-7-34-64 0 0,-4-19 0 0 0,-1 0 0 0 0,1 0 0 0 0,-1 0 0 0 0,0 0 0 0 0,0 4 0 0 0,7 167 64 0 0,-8 40-64 0 0,-5-150 0 0 0,2 41 64 0 0,2-101-64 0 0,1-1 0 0 0,-1 0 0 0 0,0 1 0 0 0,-1 1 0 0 0,-3 24 0 0 0,0 19 53 0 0,4-10-40 0 0,0-19-14 0 0,0-1 0 0 0,4 18 1 0 0,0 8 24 0 0,-2-28-4 0 0,0 1 0 0 0,3 5-20 0 0,1 48 64 0 0,-1-45-66 0 0,-4-18 5 0 0,2-1 0 0 0,-1 1 1 0 0,2-1-1 0 0,0 3-3 0 0,1 0 35 0 0,-1 0 1 0 0,0 1-1 0 0,1 8-35 0 0,-4-19 2 0 0,1 0-1 0 0,-1 0 1 0 0,1 0-1 0 0,0 0 1 0 0,0 0-1 0 0,0-1 1 0 0,0 1-1 0 0,0 0 1 0 0,1 1-2 0 0,-1-2-1 0 0,1 1 1 0 0,-1 0 0 0 0,0 0 0 0 0,0 0-1 0 0,0 0 1 0 0,0 0 0 0 0,0 1 0 0 0,-1-1-1 0 0,1 0 1 0 0,-1 1 0 0 0,3 9 0 0 0,-1 1 0 0 0,2-1 0 0 0,4 11 0 0 0,-4-10 0 0 0,1 1 0 0 0,-2-1 0 0 0,0 2 0 0 0,-1-9 0 0 0,-1-1 0 0 0,1 1 0 0 0,0 0 0 0 0,2 3 0 0 0,7 20 0 0 0,-7-12 0 0 0,1 0 0 0 0,7 14 0 0 0,5 19 0 0 0,-9-26 0 0 0,11 23 0 0 0,-3-6 0 0 0,-12-29 0 0 0,13 33 0 0 0,6 34 0 0 0,3 6 0 0 0,-19-66 0 0 0,-5-15 0 0 0,-1 0 0 0 0,1 0 0 0 0,-1-1 0 0 0,0 1 0 0 0,0 0 0 0 0,0 3 0 0 0,4 21-27 0 0,0 0 0 0 0,8 20 27 0 0,-4-13-38 0 0,13 49 242 0 0,-19-73-205 0 0,1-1-1 0 0,1 1 1 0 0,3 6 1 0 0,-3-7-27 0 0,12 29-158 0 0,-15-36 184 0 0,-1 0 1 0 0,0 0-1 0 0,0 0 1 0 0,0 1-1 0 0,-1-1 0 0 0,1 4 1 0 0,0-4 3 0 0,-1 1 0 0 0,1 0 1 0 0,0 0-1 0 0,0 0 0 0 0,0-1 0 0 0,1 3-3 0 0,1 0 38 0 0,0 0 0 0 0,-1 0 0 0 0,0 0 0 0 0,0 1 0 0 0,0 2-38 0 0,0-1 3 0 0,0 0-1 0 0,1 0 0 0 0,0-1 0 0 0,1 0 0 0 0,0 1 0 0 0,2 2-2 0 0,12 24-2 0 0,-11-18-27 0 0,1-1 0 0 0,1 0 1 0 0,0-1-1 0 0,1 0 0 0 0,3 4 29 0 0,9 17 80 0 0,-15-25-72 0 0,-1 0 0 0 0,-1 1 0 0 0,0-1 0 0 0,0 1 1 0 0,-1 0-1 0 0,1 6-8 0 0,9 22 15 0 0,-11-31-15 0 0,0 1 0 0 0,-1 0 0 0 0,1 8 0 0 0,-2-9 0 0 0,1 0 0 0 0,0 0 0 0 0,0-1 0 0 0,4 8 0 0 0,4 7 0 0 0,-2 0 0 0 0,3 10 0 0 0,1-7 0 0 0,-2-6 0 0 0,-8-15 0 0 0,0 0 0 0 0,1 1 0 0 0,0-1 0 0 0,-1-1 0 0 0,4 4 0 0 0,5 8 0 0 0,-5-6 0 0 0,0 0 0 0 0,-1 1 0 0 0,0 0 0 0 0,2 8 0 0 0,8 14 0 0 0,-9-20 0 0 0,-1 1 0 0 0,4 9 0 0 0,6 16 0 0 0,-8-23 0 0 0,-4-9 0 0 0,0 1 0 0 0,0-1 0 0 0,0 0 0 0 0,4 4 0 0 0,18 23 0 0 0,-7-8 0 0 0,4 5 0 0 0,-21-28 0 0 0,0 0 0 0 0,0-1 0 0 0,0 1 0 0 0,0 0 0 0 0,0-1 0 0 0,1 0 0 0 0,-1 1 0 0 0,0-1 0 0 0,2 2 0 0 0,-1-2 0 0 0,-1 1 0 0 0,1-1 0 0 0,0 1 0 0 0,-1 0 0 0 0,0-1 0 0 0,1 1 0 0 0,-1 0 0 0 0,0 0 0 0 0,21 32 0 0 0,-16-25 0 0 0,0-1 0 0 0,-1 1 0 0 0,4 8 0 0 0,4 3 0 0 0,0-2 0 0 0,-11-15 0 0 0,0 0 0 0 0,0-1 0 0 0,0 1 0 0 0,0 0 0 0 0,1-1 0 0 0,-1 1 0 0 0,3 0 0 0 0,-3-1 0 0 0,1 1 0 0 0,0 0 0 0 0,0-1 0 0 0,-1 1 0 0 0,0 0 0 0 0,2 2 0 0 0,2 7 0 0 0,1 1 0 0 0,-1 0 0 0 0,1 7 0 0 0,14 14 0 0 0,25 70 0 0 0,-39-88 0 0 0,-4-9 20 0 0,0-1-1 0 0,0 0 1 0 0,1 1-1 0 0,1 0-19 0 0,15 26 50 0 0,-12-18-112 0 0,-1 1 0 0 0,-1 1 1 0 0,0 0-1 0 0,-1 0 0 0 0,1 11 62 0 0,-1-8-6 0 0,-2-8 236 0 0,-2-8-252 0 0,-1 0 0 0 0,1-1 0 0 0,1 1 0 0 0,-1 0 0 0 0,0-1 0 0 0,1 1 0 0 0,2 2 22 0 0,0 10 41 0 0,-4-14-27 0 0,1 1-1 0 0,-1-1 1 0 0,1 1-1 0 0,0 0 1 0 0,0-1-1 0 0,0 0 1 0 0,0 1 0 0 0,0-1-1 0 0,0 1 1 0 0,1-1-1 0 0,-1 0 1 0 0,1 0-1 0 0,-1 0 1 0 0,3 2-14 0 0,2 2-59 0 0,15 24-208 0 0,-18-25 265 0 0,0-2 2 0 0,-2-3 0 0 0,0 1 0 0 0,-1-1 0 0 0,1 1 0 0 0,0-1 0 0 0,-1 1 0 0 0,1 0 0 0 0,-1-1 0 0 0,1 1 0 0 0,-1 0 0 0 0,1 0 0 0 0,-1-1 0 0 0,1 1 0 0 0,-1 0 0 0 0,0 0 0 0 0,0 0 0 0 0,1 0 0 0 0,-1 0 0 0 0,0 0 0 0 0,39 76 312 0 0,-35-67-321 0 0,4 6-197 0 0,2-3 259 0 0,-9-11-31 0 0,0 0 1 0 0,0-1-1 0 0,0 1 0 0 0,1 0 0 0 0,-1-1 1 0 0,0 1-1 0 0,1-1 0 0 0,1 1-22 0 0,0 0-3 0 0,-2-1-1 0 0,0 0 0 0 0,1 0 0 0 0,-1 0 0 0 0,0 0 0 0 0,0 0 0 0 0,0 0 0 0 0,0 0 0 0 0,0 0 0 0 0,-1 1 0 0 0,1-1 0 0 0,0 0 0 0 0,-1 1 0 0 0,1-1 0 0 0,0 0 0 0 0,-1 1 0 0 0,0-1 4 0 0,1 1-1 0 0,-1-1 1 0 0,1 0-1 0 0,-1 0 0 0 0,1 0 0 0 0,0 0 0 0 0,-1 0 0 0 0,1 0 0 0 0,0-1 1 0 0,0 1-1 0 0,0 0 0 0 0,0 0 0 0 0,-1 0 0 0 0,1-1 0 0 0,0 1 0 0 0,0 0 0 0 0,0-1 1 0 0,1 1-1 0 0,-1-1 1 0 0,5 4 2 0 0,29 31-2 0 0,-33-33 0 0 0,6 6 0 0 0,-5-4 0 0 0,-1-2 0 0 0,0 0 0 0 0,0 0 0 0 0,1 0 0 0 0,-1 0 0 0 0,1 0 0 0 0,-1-1 0 0 0,2 1 0 0 0,14 11 0 0 0,-12-10 1 0 0,-1 1 0 0 0,1-1 0 0 0,0 1 0 0 0,0-2-1 0 0,0 1 1 0 0,0-1 0 0 0,1 1 0 0 0,-1-2 0 0 0,0 1 0 0 0,1-1 0 0 0,0 0 0 0 0,3 0-1 0 0,3 3 40 0 0,-6-1-27 0 0,-1-2-13 0 0,19 3 0 0 0,10 4-11 0 0,-33-8 23 0 0,13 8-13 0 0,-9-3 1 0 0,-5-3 0 0 0,0-1 0 0 0,0 0 0 0 0,1 0 0 0 0,-1 0 0 0 0,0 1 0 0 0,1-1 0 0 0,-1-1 0 0 0,1 1 0 0 0,-1 0 0 0 0,1 0 0 0 0,0 0 0 0 0,1 0 0 0 0,44 14-291 0 0,-25-11 598 0 0,5 4-431 0 0,-22-6 52 0 0,20 4-60 0 0,-5-1 132 0 0,7 4 0 0 0,-18-6 0 0 0,1 0 0 0 0,0-1 0 0 0,0 0 0 0 0,-1 0 0 0 0,5-1 0 0 0,3-2 0 0 0,-15 2 0 0 0,16 2 0 0 0,-10-4 0 0 0,-6 1 0 0 0,-1-1 0 0 0,1 1 0 0 0,-1 0 0 0 0,1 0 0 0 0,0 0 0 0 0,-1 0 0 0 0,1 0 0 0 0,-1 1 0 0 0,1-1 0 0 0,-1 0 0 0 0,1 1 0 0 0,-1-1 0 0 0,1 1 0 0 0,-1 0 0 0 0,1-1 0 0 0,0 2 0 0 0,26 8 47 0 0,13 7 114 0 0,16 10-161 0 0,-55-26-9 0 0,0 0 1 0 0,0 0-1 0 0,-1 0 1 0 0,2 0-1 0 0,-1-1 0 0 0,0 1 1 0 0,0-1-1 0 0,0 1 0 0 0,0-1 1 0 0,0 0-1 0 0,0 0 0 0 0,2 0 10 0 0,3 0-50 0 0,1 1 3 0 0,32 6 180 0 0,-34-5-119 0 0,1-1 1 0 0,0 0-1 0 0,0 0 0 0 0,0-1 0 0 0,6 0-15 0 0,-6 0-24 0 0,1 0 0 0 0,0 1 0 0 0,-1 0 0 0 0,1 0 24 0 0,59 10-132 0 0,-21-2 132 0 0,-35-6 0 0 0,1 0 0 0 0,-1-1 0 0 0,8 1 0 0 0,-11-2 0 0 0,-5-1 0 0 0,0 0 0 0 0,0 1 0 0 0,-1-1 0 0 0,1 1 0 0 0,0 0 0 0 0,0 0 0 0 0,0 0 0 0 0,0 1 0 0 0,7 1 0 0 0,20 5 0 0 0,-11-5 0 0 0,0 0 0 0 0,0-1 0 0 0,11-1 0 0 0,17 2 0 0 0,-39-3 0 0 0,1 0 0 0 0,-1 1 0 0 0,1 0 0 0 0,5 2 0 0 0,3 0 0 0 0,91 15 216 0 0,-74-14-216 0 0,5 1 0 0 0,-35-4-23 0 0,1 0 1 0 0,-1-1-1 0 0,0 1 1 0 0,0-1-1 0 0,1 1 0 0 0,-1-1 1 0 0,3-1 22 0 0,17 1-47 0 0,-15 0 42 0 0,0 1 1 0 0,0 1 0 0 0,7 1 4 0 0,11 2 2 0 0,-15-4-2 0 0,12 2 0 0 0,0 1 0 0 0,1 0 0 0 0,19 8 0 0 0,-39-11 0 0 0,-1 0 0 0 0,1 0 0 0 0,0 0 0 0 0,-1 0 0 0 0,4-1 0 0 0,17 3 0 0 0,20 5 150 0 0,-30-5-53 0 0,-1 0 0 0 0,9 2-97 0 0,9 4-26 0 0,1-2 1 0 0,0-2-1 0 0,1-1 26 0 0,3 1-11 0 0,40-1 11 0 0,-35-3 44 0 0,42-3-44 0 0,-9 0 20 0 0,-23 0-20 0 0,18-5 0 0 0,-54 5 0 0 0,128-15 0 0 0,-76 6 0 0 0,15-5 0 0 0,-14 3 0 0 0,0 7 0 0 0,-48 3 0 0 0,-18 1 0 0 0,0 0 0 0 0,43-9 0 0 0,15-1 0 0 0,-22 5 0 0 0,-29 6 0 0 0,1-1 0 0 0,0 0 0 0 0,2-2 0 0 0,-1 1 0 0 0,1 1 0 0 0,-1 1 0 0 0,2 0 0 0 0,0-1 0 0 0,128-21 0 0 0,-110 17 0 0 0,16-1 0 0 0,5 2 0 0 0,44-7 0 0 0,-73 7 0 0 0,-10 1 0 0 0,1 1 0 0 0,9-1 0 0 0,86-9 0 0 0,-95 11 0 0 0,8 0 0 0 0,1 1 0 0 0,7 1 0 0 0,-17-1 0 0 0,-1 0 0 0 0,1-1 0 0 0,2-1 0 0 0,16-2 0 0 0,-16 2 0 0 0,-13 1 0 0 0,0 0 0 0 0,2 1 0 0 0,2 0 0 0 0,1 0 0 0 0,-1-1 0 0 0,0-1 0 0 0,6-1 0 0 0,-10 2 0 0 0,1 1 0 0 0,0 0 0 0 0,0 0 0 0 0,0 0 0 0 0,0 0 0 0 0,0 1 0 0 0,2-1 0 0 0,-2 1 0 0 0,10-4 0 0 0,-9 2 0 0 0,1 0 0 0 0,0 0 0 0 0,0 0 0 0 0,7 0 0 0 0,-7 1 0 0 0,0-1 0 0 0,0 1 0 0 0,-1-1 0 0 0,1 0 0 0 0,4-2 0 0 0,3 0 0 0 0,-9 4 0 0 0,-1-1 0 0 0,0 0 0 0 0,1 1 0 0 0,-1-1 0 0 0,0 0 0 0 0,1-1 0 0 0,-1 1 0 0 0,1-1 0 0 0,11-4 0 0 0,-13 5 0 0 0,1 0 0 0 0,-1 0 0 0 0,0 1 0 0 0,1-2 0 0 0,-1 1 0 0 0,0 0 0 0 0,0 0 0 0 0,0-1 0 0 0,0 1 0 0 0,0-1 0 0 0,1-1 0 0 0,7-4 0 0 0,28-9 0 0 0,-34 14-12 0 0,0 1 1 0 0,-1 0-1 0 0,1-1 0 0 0,0 1 0 0 0,0 0 1 0 0,0 1 11 0 0,0-1-17 0 0,-1 1 1 0 0,0-1 0 0 0,1 0 0 0 0,-1 0 0 0 0,0 0 0 0 0,0-1-1 0 0,0 1 1 0 0,0-1 0 0 0,1 0 16 0 0,1-1-15 0 0,0 0-1 0 0,-1 1 0 0 0,1 0 1 0 0,0 0-1 0 0,5-1 16 0 0,18-8-18 0 0,5-5 247 0 0,10-3-229 0 0,1 0 99 0 0,-5 4-99 0 0,-25 9-84 0 0,-13 6 77 0 0,-1 0 0 0 0,1 0 0 0 0,-1 0 0 0 0,1 0 0 0 0,-1-1 0 0 0,1 1 0 0 0,-1 0 0 0 0,1 0 0 0 0,-1-1 0 0 0,0 1 0 0 0,1 0 0 0 0,-1 0 0 0 0,1-1 0 0 0,-1 1 0 0 0,0-1 0 0 0,1 1 0 0 0,-1 0 0 0 0,0-1 0 0 0,1 1 0 0 0,-1-1 0 0 0,0 1 7 0 0,2-2 7 0 0,1-1 0 0 0,-1 1 0 0 0,1 0-1 0 0,0 0 1 0 0,0 0 0 0 0,-1 1 0 0 0,4-2-7 0 0,12-8 198 0 0,-5 0-181 0 0,-3 1-4 0 0,0 0 0 0 0,-1-1-1 0 0,0 0 1 0 0,-1-1 0 0 0,2-3-13 0 0,17-28 0 0 0,-23 35 0 0 0,-3 4 0 0 0,1 1 0 0 0,0-1 0 0 0,0 1 0 0 0,0 0 0 0 0,2-3 0 0 0,-3 5 2 0 0,0 0 1 0 0,0 0-1 0 0,0 0 1 0 0,-1 0-1 0 0,1 0 0 0 0,0 0 1 0 0,0 0-1 0 0,-1 0 0 0 0,1-1 1 0 0,-1 1-1 0 0,1 0 1 0 0,-1 0-1 0 0,0-1 0 0 0,1 1 1 0 0,-1 0-1 0 0,0-1 1 0 0,0 1-1 0 0,0-2-2 0 0,3-7 21 0 0,32-45-21 0 0,-25 38 0 0 0,6-8 0 0 0,6-5 0 0 0,38-36 277 0 0,-50 59-356 0 0,-9 6 72 0 0,1 0-1 0 0,0 0 1 0 0,0 0-1 0 0,-1 0 1 0 0,1-1-1 0 0,-1 1 1 0 0,1-1-1 0 0,-1 1 1 0 0,0-1-1 0 0,0 1 1 0 0,0-1-1 0 0,1 0 1 0 0,-1 1-1 0 0,-1-1 1 0 0,1 0-1 0 0,0 0 1 0 0,0 0 0 0 0,-1 0-1 0 0,1 0 8 0 0,5-15 0 0 0,1 1 0 0 0,0 0 0 0 0,9-12 0 0 0,-15 25 0 0 0,0 1 0 0 0,0-1 0 0 0,1 1 0 0 0,-1-1 0 0 0,1 1 0 0 0,-1 0 0 0 0,1-1 0 0 0,0 1 0 0 0,0 0 0 0 0,0 0 0 0 0,1 0 0 0 0,11-10 0 0 0,4-6 0 0 0,-11 10 0 0 0,0 1 0 0 0,0 1 0 0 0,1-1 0 0 0,2-1 0 0 0,1 0 0 0 0,-10 4 0 0 0,0 1 0 0 0,3-1 0 0 0,0 0 0 0 0,-1-1 0 0 0,0 1 0 0 0,0-1 0 0 0,0 0 0 0 0,0-1 0 0 0,8-14 0 0 0,50-96 0 0 0,-44 85 0 0 0,-15 28 0 0 0,-1 1 0 0 0,0-1 0 0 0,1 0 0 0 0,-1 0 0 0 0,0 0 0 0 0,0-3 0 0 0,4-9 0 0 0,-1 4 0 0 0,-4 10 0 0 0,1-1 0 0 0,0 0 0 0 0,-1 0 0 0 0,1 0 0 0 0,-1 0 0 0 0,1 0 0 0 0,-1 0 0 0 0,0 0 0 0 0,0-1 0 0 0,4-27 0 0 0,-4 27 0 0 0,0 0 0 0 0,0 0 0 0 0,1 1 0 0 0,-1-1 0 0 0,1 0 0 0 0,0 1 0 0 0,-1-1 0 0 0,1 0 0 0 0,1 1 0 0 0,-1-1 0 0 0,0 1 0 0 0,1-1 0 0 0,1-1 0 0 0,-1 2 0 0 0,-1-1 0 0 0,4-16 0 0 0,-4 14 0 0 0,7-12 0 0 0,-5 13 0 0 0,0-9 0 0 0,0 3 0 0 0,-2 2 0 0 0,7-16 0 0 0,23-45 0 0 0,-19 50 0 0 0,-10 17 0 0 0,-1 2 0 0 0,-1-1 0 0 0,1 1 0 0 0,-1 0 0 0 0,1-1 0 0 0,-1 1 0 0 0,0-1 0 0 0,1 1 0 0 0,-1-1 0 0 0,1 0 0 0 0,-1 1 0 0 0,0-1 0 0 0,0 1 0 0 0,1-1 0 0 0,-1 0 0 0 0,0 1 0 0 0,0-1 0 0 0,0 0 0 0 0,1 1 0 0 0,-1-1 0 0 0,0 0 0 0 0,0 1 0 0 0,0-1 0 0 0,-1-1 0 0 0,1 1 0 0 0,0 1 0 0 0,0-1 0 0 0,0 1 0 0 0,0-1 0 0 0,0 1 0 0 0,0-1 0 0 0,0 1 0 0 0,0-1 0 0 0,0 1 0 0 0,0-1 0 0 0,0 1 0 0 0,1-1 0 0 0,-1 1 0 0 0,0-1 0 0 0,0 1 0 0 0,0-1 0 0 0,1 1 0 0 0,-1-1 0 0 0,0 1 0 0 0,0-1 0 0 0,1 1 0 0 0,-1 0 0 0 0,0-1 0 0 0,1 1 0 0 0,-1-1 0 0 0,1 1 0 0 0,-1 0 0 0 0,9-19 0 0 0,-5 11 0 0 0,5-5 0 0 0,4-14 0 0 0,13-14 0 0 0,-9 11 0 0 0,-11 24 0 0 0,1-1 0 0 0,-6 5 0 0 0,1 0 0 0 0,0 0 0 0 0,0 0 0 0 0,-1-1 0 0 0,1 1 0 0 0,-1 0 0 0 0,1-1 0 0 0,-1 1 0 0 0,1-3 0 0 0,8-17 0 0 0,-6 16 0 0 0,4-18 0 0 0,-8 23 0 0 0,0-1 0 0 0,0 1 0 0 0,1 0 0 0 0,-1 0 0 0 0,0 0 0 0 0,0 0 0 0 0,1 0 0 0 0,-1 0 0 0 0,1 0 0 0 0,-1 0 0 0 0,1 1 0 0 0,-1-1 0 0 0,1 0 0 0 0,0 0 0 0 0,0 0 0 0 0,3-6 0 0 0,7-17 0 0 0,4-6 0 0 0,-15 29 0 0 0,0 0 0 0 0,0-1 0 0 0,0 1 0 0 0,1 0 0 0 0,-1 0 0 0 0,1 0 0 0 0,-1 0 0 0 0,1 0 0 0 0,-1 0 0 0 0,1 0 0 0 0,0 1 0 0 0,-1-1 0 0 0,1 0 0 0 0,0 0 0 0 0,0 0 0 0 0,-1 1 0 0 0,1-1 0 0 0,0 0 0 0 0,1 0 0 0 0,-2 1 0 0 0,0 0 0 0 0,1 0 0 0 0,-1-1 0 0 0,0 1 0 0 0,1 0 0 0 0,-1 0 0 0 0,0-1 0 0 0,0 1 0 0 0,1 0 0 0 0,-1 0 0 0 0,0-1 0 0 0,0 1 0 0 0,0 0 0 0 0,1-1 0 0 0,-1 1 0 0 0,0 0 0 0 0,0-1 0 0 0,0 1 0 0 0,0 0 0 0 0,0-1 0 0 0,0 1 0 0 0,1 0 0 0 0,-1-1 0 0 0,0 1 0 0 0,0 0 0 0 0,0-1 0 0 0,0 1 0 0 0,0-1 0 0 0,-1 1 0 0 0,1-1 0 0 0,1-3 0 0 0,0-1 0 0 0,0 0 0 0 0,1 1 0 0 0,0-1 0 0 0,0 0 0 0 0,2-4 0 0 0,0-10 0 0 0,-3 17 0 0 0,0-5 0 0 0,1 1 0 0 0,1 0 0 0 0,-1 0 0 0 0,1 0 0 0 0,0 0 0 0 0,4-6 0 0 0,10-14 0 0 0,-15 24 0 0 0,-1-1 0 0 0,0 1 0 0 0,1-1 0 0 0,-1 1 0 0 0,-1-1 0 0 0,1 1 0 0 0,0-1 0 0 0,-1 1 0 0 0,1-1 0 0 0,-1 1 0 0 0,0 1 0 0 0,1-1 0 0 0,-1 1 0 0 0,1-1 0 0 0,-1 1 0 0 0,1-1 0 0 0,-1 1 0 0 0,1 0 0 0 0,0-1 0 0 0,0 1 0 0 0,0-1 0 0 0,13-31 0 0 0,-5 16 0 0 0,-3 10 0 0 0,-8 0 19 0 0,2 6-5 0 0,0 0 1 0 0,0 0-1 0 0,-1-1 1 0 0,1 1 0 0 0,0 0-1 0 0,0 0 1 0 0,0 0-1 0 0,0 0 1 0 0,0 0 0 0 0,0 0-1 0 0,1 0 1 0 0,-1 0-1 0 0,0 0 1 0 0,0 0 0 0 0,1 0-1 0 0,-1 0 1 0 0,1 0-1 0 0,0-1-14 0 0,6-21 143 0 0,-6 19-143 0 0,0-1 0 0 0,0 1 0 0 0,1 0 0 0 0,0-1 0 0 0,0 1 0 0 0,0-1 0 0 0,2-2 0 0 0,1-6-75 0 0,-4 11 61 0 0,-1 1 0 0 0,1 0 0 0 0,0 0 0 0 0,-1-1-1 0 0,0 1 1 0 0,1 0 0 0 0,-1-1 0 0 0,0 1 0 0 0,1 0 0 0 0,-1-1-1 0 0,0 1 15 0 0,0 0 8 0 0,0 0-1 0 0,0 1 0 0 0,0-1 0 0 0,0 0 1 0 0,0 0-1 0 0,1 1 0 0 0,-1-1 0 0 0,0 0 0 0 0,0 1 1 0 0,1-1-1 0 0,-1 0 0 0 0,0 1 0 0 0,1-1 1 0 0,-1 0-1 0 0,1 1 0 0 0,-1-1 0 0 0,1 1 1 0 0,-1-1-1 0 0,1 0-7 0 0,14-18 93 0 0,-10 12-93 0 0,5-8 0 0 0,-7 13 0 0 0,-1 0 0 0 0,1 0 0 0 0,-1 0 0 0 0,0 0 0 0 0,0-1 0 0 0,0 1 0 0 0,1-3 0 0 0,6-4 0 0 0,-5 9 0 0 0,14-14 0 0 0,-13 8-91 0 0,-4 4 63 0 0,1 0 0 0 0,-1 0 1 0 0,1 0-1 0 0,-1 0 1 0 0,1 0-1 0 0,0 1 1 0 0,0-1-1 0 0,1 0 28 0 0,1 0-18 0 0,7-11 20 0 0,9-5 229 0 0,-20 17-227 0 0,1 0 1 0 0,0 0 0 0 0,0 0 0 0 0,0 0-1 0 0,0 0 1 0 0,0 1 0 0 0,0-1 0 0 0,0 0-1 0 0,0 0 1 0 0,0 1 0 0 0,1-1-5 0 0,10-8-267 0 0,1-4 251 0 0,-12 12 19 0 0,0-1-1 0 0,1 1 0 0 0,-1 0 1 0 0,1 0-1 0 0,-1-1 0 0 0,1 1 1 0 0,-1 0-1 0 0,1 0 0 0 0,0 0-2 0 0,-2 1 5 0 0,0 0-1 0 0,0 0 1 0 0,0 0 0 0 0,1 0-1 0 0,-1 0 1 0 0,0 0-1 0 0,0 0 1 0 0,0 0 0 0 0,0 0-1 0 0,0 0 1 0 0,1 0-1 0 0,-1-1 1 0 0,0 1-1 0 0,0 0 1 0 0,0 0 0 0 0,0 0-1 0 0,0 0 1 0 0,0 0-1 0 0,0 0 1 0 0,1-1-1 0 0,-1 1 1 0 0,0 0 0 0 0,0 0-1 0 0,0 0 1 0 0,0 0-1 0 0,0-1 1 0 0,0 1-1 0 0,0 0 1 0 0,0 0 0 0 0,0 0-1 0 0,0 0 1 0 0,0-1-1 0 0,0 1 1 0 0,0 0-1 0 0,0 0-4 0 0,0 0 5 0 0,0-1-1 0 0,0 1 0 0 0,0 0 0 0 0,0 0 0 0 0,0-1 1 0 0,0 1-1 0 0,0 0 0 0 0,0 0 0 0 0,0 0 0 0 0,0-1 1 0 0,0 1-1 0 0,0 0 0 0 0,0 0 0 0 0,0 0 1 0 0,1 0-1 0 0,-1-1 0 0 0,0 1 0 0 0,0 0 0 0 0,0 0 1 0 0,0 0-1 0 0,0 0 0 0 0,0-1 0 0 0,1 1 0 0 0,-1 0 1 0 0,0 0-1 0 0,0 0 0 0 0,0 0 0 0 0,1 0 1 0 0,-1 0-1 0 0,0 0 0 0 0,0-1-4 0 0,34-24-312 0 0,-26 18 312 0 0,14-15-31 0 0,-20 19 24 0 0,0 1 1 0 0,0 0-1 0 0,0-1 0 0 0,1 1 0 0 0,-1 1 0 0 0,3-3 7 0 0,39-26 0 0 0,-28 18 0 0 0,19-4 0 0 0,-28 12 0 0 0,20-11 0 0 0,-13 10 0 0 0,-6 2 0 0 0,23-16 0 0 0,11 0 0 0 0,-22 11 0 0 0,-5 2 0 0 0,0-1 0 0 0,4-3 0 0 0,-9 3 0 0 0,-9 6 0 0 0,0 0 0 0 0,0 0 0 0 0,0 0 0 0 0,1 1 0 0 0,-1-1 0 0 0,0 0 0 0 0,0 1 0 0 0,1-1 0 0 0,-1 1 0 0 0,0-1 0 0 0,1 1 0 0 0,0-1 0 0 0,6-2 0 0 0,4-8 0 0 0,-6 6 0 0 0,-1 1 0 0 0,-2 1 0 0 0,0 0 0 0 0,0 0 0 0 0,0 0 0 0 0,1 1 0 0 0,-1 0 0 0 0,1-1 0 0 0,3 0 0 0 0,-4 2 0 0 0,11-7 0 0 0,3-4 0 0 0,-15 9 0 0 0,0 1 0 0 0,21-10 0 0 0,-6 5 0 0 0,-3 3 0 0 0,-6 1 0 0 0,14-4 0 0 0,-1 0 0 0 0,-16 6 0 0 0,15-6 0 0 0,-7 2 0 0 0,-10 6 0 0 0,-2-1 0 0 0,-1 0 0 0 0,1 0 0 0 0,0 0 0 0 0,-1 0 0 0 0,1 1 0 0 0,0-1 0 0 0,-1 0 0 0 0,1 0 0 0 0,0 0 0 0 0,-1-1 0 0 0,1 1 0 0 0,0 0 0 0 0,-1 0 0 0 0,1 0 0 0 0,0 0 0 0 0,-1-1 0 0 0,1 1 0 0 0,0 0 0 0 0,-1-1 0 0 0,1 1 0 0 0,-1 0 0 0 0,1-1 0 0 0,13-4 0 0 0,-11 6 0 0 0,0-1 0 0 0,11-4 0 0 0,-11 2 0 0 0,13-4 0 0 0,-4 2 0 0 0,-1 0 0 0 0,1-1 0 0 0,3-2 0 0 0,16-8 0 0 0,17-10-2 0 0,-33 16 6 0 0,1 1 0 0 0,0 0 1 0 0,2 0-5 0 0,23-10 151 0 0,-34 14-110 0 0,1 0 0 0 0,0 0 0 0 0,-1 1 0 0 0,1 0 0 0 0,1 1 0 0 0,2-1-41 0 0,-1 2 0 0 0,0-1 0 0 0,0 0 0 0 0,-1-1 0 0 0,1 0 0 0 0,-1-1 0 0 0,3-1 0 0 0,28-15 0 0 0,15-6 0 0 0,-24 10 0 0 0,-20 12 0 0 0,0-1 0 0 0,0 0 0 0 0,-1 0 0 0 0,5-4 0 0 0,-4 2 0 0 0,1 1 0 0 0,0 0 0 0 0,2 0 0 0 0,-10 5 0 0 0,-1 0 0 0 0,0 0 0 0 0,0-1 0 0 0,0 1 0 0 0,0-1 0 0 0,0 0 0 0 0,0 1 0 0 0,0-2 0 0 0,5-2 0 0 0,49-31 0 0 0,-44 29 0 0 0,-4 3 0 0 0,-1 0 0 0 0,0-1 0 0 0,0 0 0 0 0,5-5 0 0 0,-4 2 0 0 0,1 2 0 0 0,-1-1 0 0 0,6-2 0 0 0,-1 1 0 0 0,77-42-307 0 0,-58 32 564 0 0,32-13-257 0 0,-32 16 42 0 0,92-43-42 0 0,23 3 0 0 0,-134 50-10 0 0,0 0 1 0 0,10-1 9 0 0,13-5-52 0 0,-5 0-66 0 0,25-10-85 0 0,-1-5 203 0 0,-1 3 0 0 0,-24 8 0 0 0,26-9 0 0 0,-25 14 49 0 0,-23 8-19 0 0,0-1 1 0 0,0 0 0 0 0,-1 0 0 0 0,1-1 0 0 0,-1 0 0 0 0,0 0 0 0 0,0-1 0 0 0,4-3-31 0 0,-8 5-21 0 0,1-1 0 0 0,-1 1-1 0 0,1 0 1 0 0,0 1 0 0 0,2-2 21 0 0,-2 2-32 0 0,0-1 1 0 0,0 0-1 0 0,0 0 1 0 0,-1 0-1 0 0,3-2 32 0 0,10-12 0 0 0,21-16 0 0 0,-14 13 0 0 0,-20 15 0 0 0,1 1 0 0 0,-1 0 0 0 0,1 0 0 0 0,1 1 0 0 0,-1-1 0 0 0,1 1 0 0 0,-3 1 0 0 0,0-1 0 0 0,1 0 0 0 0,-1 1 0 0 0,0-1 0 0 0,0 0 0 0 0,-1-1 0 0 0,1 1 0 0 0,15-16 0 0 0,38-32 0 0 0,-47 45 0 0 0,0-1 0 0 0,-1-1 0 0 0,0 0 0 0 0,0 0 0 0 0,-1-1 0 0 0,-3 6 0 0 0,-1-1 0 0 0,1 1 0 0 0,0 0 0 0 0,0 0 0 0 0,0 0 0 0 0,1 0 0 0 0,-1 0 0 0 0,1 1 0 0 0,-1-1 0 0 0,0 1 0 0 0,0-1 0 0 0,0-1 0 0 0,0 1 0 0 0,0 0 0 0 0,0-1 0 0 0,-2 1 0 0 0,1 1 0 0 0,0-1 0 0 0,-1 1 0 0 0,1 0 0 0 0,0 0 0 0 0,1 0 0 0 0,-1 0 0 0 0,1 0 0 0 0,-1 0 0 0 0,1 0 0 0 0,-1-1 0 0 0,1 1 0 0 0,-1-1 0 0 0,0 0 0 0 0,1-1 0 0 0,0 0 0 0 0,1 0 0 0 0,-1 1 0 0 0,1 0 0 0 0,1-1 0 0 0,17-13 0 0 0,68-63 112 0 0,-88 78-103 0 0,-1 0-4 0 0,0 0-1 0 0,-1 1 0 0 0,1-1 1 0 0,0 0-1 0 0,-1 0 1 0 0,0 0-1 0 0,1 0 1 0 0,-1 0-1 0 0,0-1 0 0 0,0 1 1 0 0,0 0-1 0 0,0-1 1 0 0,0 1-1 0 0,-1 0 1 0 0,1-1-1 0 0,-1 0-4 0 0,1 0 0 0 0,0 0 0 0 0,1 1 0 0 0,-1-1 0 0 0,0 0 0 0 0,1 1 0 0 0,0-1 0 0 0,1 0 0 0 0,-1 0 0 0 0,0 0 0 0 0,0 0 0 0 0,0 0 0 0 0,-1-1 0 0 0,1 1 0 0 0,0-2 0 0 0,0 0 0 0 0,0 0 0 0 0,0 0 0 0 0,1 0 0 0 0,0 1 0 0 0,0-1 0 0 0,0 1 0 0 0,0 0 0 0 0,4-4 0 0 0,-3 3 0 0 0,1 0 0 0 0,-1 0 0 0 0,0-1 0 0 0,-1 1 0 0 0,0-1 0 0 0,2-2 0 0 0,15-38 0 0 0,-7 19 0 0 0,6-20 0 0 0,-6 1 0 0 0,-3 13 0 0 0,-7 23 0 0 0,-1 1 0 0 0,2 0 0 0 0,3-8 0 0 0,-4 8 0 0 0,0 0 0 0 0,0 0 0 0 0,0 0 0 0 0,-1 0 0 0 0,-1-1 0 0 0,0 1 0 0 0,0-3 0 0 0,1-25 0 0 0,0 28 0 0 0,-2 0 0 0 0,1 0 0 0 0,-1 0 0 0 0,-1 0 0 0 0,0 0 0 0 0,-1-7 0 0 0,1 11 0 0 0,0 0 0 0 0,1-1 0 0 0,0 1 0 0 0,0 0 0 0 0,0 0 0 0 0,1-2 0 0 0,-1 3 0 0 0,0 0 0 0 0,1 0 0 0 0,-1-1 0 0 0,-1 1 0 0 0,1 0 0 0 0,-1 0 0 0 0,1 0 0 0 0,-1 0 0 0 0,-1-4 0 0 0,0 5 0 0 0,1-1 0 0 0,1 0 0 0 0,-1 0 0 0 0,0 0 0 0 0,1 0 0 0 0,0-1 0 0 0,-3-15 0 0 0,3 17 0 0 0,-1-1 0 0 0,1 1 0 0 0,0 0 0 0 0,0 0 0 0 0,0-1 0 0 0,0 1 0 0 0,0 0 0 0 0,1 0 0 0 0,0-3 0 0 0,0 3 0 0 0,0-1 0 0 0,-1 1 0 0 0,1-1 0 0 0,-1 1 0 0 0,0-1 0 0 0,0 1 0 0 0,0-1 0 0 0,-1 0 0 0 0,-2-24 0 0 0,1-1 0 0 0,1 0 0 0 0,2-21 0 0 0,0-2 0 0 0,-10-25 0 0 0,8 71 0 0 0,1-1 0 0 0,-1 0 0 0 0,-1 1 0 0 0,1-1 0 0 0,-2-1 0 0 0,-3-18 0 0 0,-1-3 0 0 0,7 25-7 0 0,-1 0 0 0 0,0 0 0 0 0,0 0-1 0 0,0 0 1 0 0,0 0 0 0 0,-2-3 7 0 0,-3-12-21 0 0,-1-6 21 0 0,5 19 0 0 0,0 0 0 0 0,0 0 0 0 0,1 0 0 0 0,0 0 0 0 0,0 0 0 0 0,0-2 0 0 0,1 0 10 0 0,-1 0 0 0 0,0 1-1 0 0,-1-1 1 0 0,0-1-10 0 0,0 1 10 0 0,1 0 1 0 0,-1 0-1 0 0,1 0 0 0 0,1-2-10 0 0,-1 8 0 0 0,1-1 0 0 0,0 1 0 0 0,-1-1 0 0 0,1 1 0 0 0,-1-1 0 0 0,0 1 0 0 0,0-2 0 0 0,-4-16 0 0 0,5 13 0 0 0,-1 0-1 0 0,-1-1 1 0 0,1 1 0 0 0,-1 0-1 0 0,0 0 1 0 0,-1 0 0 0 0,1 0-1 0 0,-2-1 1 0 0,0 0 4 0 0,1-1-1 0 0,0 0 0 0 0,1 1 1 0 0,-2-10-4 0 0,-5-16 57 0 0,7 28-47 0 0,0 1 0 0 0,1-1 0 0 0,-1 1 0 0 0,1-1 0 0 0,1 0 0 0 0,-1-2-10 0 0,0 3-16 0 0,1 0 0 0 0,-1 0 0 0 0,0 1 0 0 0,0-1 0 0 0,-1-1 16 0 0,-2-14-61 0 0,3 17 63 0 0,0-1 0 0 0,0 1 0 0 0,0 0 0 0 0,0-1 0 0 0,0 1 0 0 0,-1 0 0 0 0,0 0 0 0 0,1 0 0 0 0,-1 0 0 0 0,-2-1-2 0 0,2 1 4 0 0,0 0-1 0 0,0-1 1 0 0,0 1 0 0 0,1 0-1 0 0,-1-1 1 0 0,1 1 0 0 0,-1-1-1 0 0,1 1 1 0 0,0-1-4 0 0,-1-5 0 0 0,0 0 0 0 0,-1 0 0 0 0,-1 0 0 0 0,-1-3 0 0 0,-2-3 0 0 0,-5-22 0 0 0,4 20-21 0 0,0-1 1 0 0,2-1-1 0 0,-4-13 21 0 0,7 22-2 0 0,-2-5 2 0 0,-1 0-1 0 0,-1 0 0 0 0,-6-11 1 0 0,-4-7 13 0 0,8 18-10 0 0,1 0 1 0 0,-2 1 0 0 0,-9-11-4 0 0,9 11 9 0 0,0 1 0 0 0,0-2 0 0 0,-5-12-9 0 0,12 21-8 0 0,-1 1 0 0 0,1 0-1 0 0,-1 0 1 0 0,0 0 0 0 0,0 1-1 0 0,-1-2 9 0 0,0 2-5 0 0,1-1-1 0 0,0 0 0 0 0,0-1 0 0 0,-3-4 6 0 0,2 2 0 0 0,2 0 2 0 0,-2 0 0 0 0,1 1 0 0 0,-1 0 0 0 0,0 0 1 0 0,-3-3-3 0 0,-32-47 104 0 0,2-1-84 0 0,21 33 31 0 0,13 17-44 0 0,-1 1 1 0 0,0 1-1 0 0,-3-5-7 0 0,-12-10-16 0 0,-12-15-109 0 0,-1 2-1 0 0,-12-7 126 0 0,39 36 32 0 0,1-1-1 0 0,0 1 0 0 0,0-1 1 0 0,-3-5-32 0 0,4 5 35 0 0,-1 0 0 0 0,0 0 1 0 0,0 1-1 0 0,-4-5-35 0 0,2 4-7 0 0,0-1 1 0 0,0-1-1 0 0,1 1 1 0 0,0-1-1 0 0,1-1 1 0 0,0 1 6 0 0,-17-23-34 0 0,-12-18-31 0 0,23 33 37 0 0,0 1-1 0 0,0 0 1 0 0,-2 0-1 0 0,0 1 1 0 0,-7-5 28 0 0,7 6 0 0 0,0 0 0 0 0,0-1 0 0 0,1 0 0 0 0,-9-16 0 0 0,6 8 0 0 0,-15-14 0 0 0,23 28-8 0 0,1 0 0 0 0,0-1 0 0 0,1 0 0 0 0,-3-5 8 0 0,3 5-8 0 0,0-1 0 0 0,-1 1 0 0 0,0 1 0 0 0,-5-5 8 0 0,-36-49 0 0 0,37 48 0 0 0,9 11 0 0 0,-1 1 0 0 0,0-1 0 0 0,0 0 0 0 0,0 1 0 0 0,0-1 0 0 0,-2-1 0 0 0,-36-40 0 0 0,16 22 0 0 0,-16-20 0 0 0,19 19 0 0 0,0 2 0 0 0,-7-5 0 0 0,13 13 0 0 0,1-1 0 0 0,1 0 0 0 0,-2-4 0 0 0,-1 0 0 0 0,0 0 0 0 0,-5-3 0 0 0,-9-7-15 0 0,-3-2-34 0 0,-2 1 49 0 0,-7-9 0 0 0,13 10 0 0 0,7 9 0 0 0,0 1 0 0 0,-10-13 0 0 0,-5-1 0 0 0,28 23 0 0 0,-1 0 0 0 0,0 1 1 0 0,-1 0-1 0 0,0 0 0 0 0,0 2 0 0 0,-4-2 0 0 0,-18-13-12 0 0,24 16 3 0 0,0 1 0 0 0,0 0 0 0 0,0 0 1 0 0,-1 1-1 0 0,-6-2 9 0 0,-14-4-9 0 0,15 4-9 0 0,0 0 0 0 0,-11 0 18 0 0,-22-7-28 0 0,39 10 1 0 0,0 0 0 0 0,0 1-1 0 0,0 0 1 0 0,0 0 0 0 0,-1 1 0 0 0,1 0 0 0 0,-2 1 27 0 0,-13 0-66 0 0,13 0 67 0 0,1 0-1 0 0,0 0 1 0 0,-1 1-1 0 0,1 0 1 0 0,0 1-1 0 0,0 0 1 0 0,0 1-1 0 0,-4 2 0 0 0,-16 9 52 0 0,-26 17-52 0 0,38-20-21 0 0,0 1 0 0 0,1 0-1 0 0,-10 11 22 0 0,23-21 0 0 0,-15 14-6 0 0,8-8-8 0 0,0 1 0 0 0,0 0 0 0 0,1 1 0 0 0,1 0 0 0 0,-7 9 14 0 0,13-15-7 0 0,0-1 1 0 0,1 1-1 0 0,-1 0 0 0 0,1 0 1 0 0,0 0-1 0 0,0 0 0 0 0,0 0 1 0 0,1 0-1 0 0,-1 2 7 0 0,0 2-7 0 0,1-1 1 0 0,0 1-1 0 0,0 0 0 0 0,0 0 1 0 0,1 0-1 0 0,1 0 0 0 0,-1 0 1 0 0,1 0-1 0 0,1-1 0 0 0,0 1 1 0 0,0 0-1 0 0,3 5 7 0 0,8 17 0 0 0,1-2 0 0 0,2 0 0 0 0,1-1 0 0 0,1 0 0 0 0,3 0 0 0 0,-13-18 0 0 0,1 0 0 0 0,0 0 0 0 0,0-1 0 0 0,1 0 0 0 0,0-1 0 0 0,0 0 0 0 0,1 0 0 0 0,1-1 0 0 0,4 2 0 0 0,2-2 0 0 0,1 0 0 0 0,-1-1 0 0 0,1-1 0 0 0,0-1 0 0 0,11 1 0 0 0,-24-4 0 0 0,19 2 0 0 0,-1-1 0 0 0,1-2 0 0 0,15-1 0 0 0,2 0 0 0 0,36-2 0 0 0,-72 4 0 0 0,2-2 0 0 0,13-8 0 0 0,0-2 0 0 0,-17 8 4 0 0,0 0 0 0 0,-1 0 0 0 0,0 0 0 0 0,0-1 0 0 0,0 1 0 0 0,0-1 0 0 0,0 0 0 0 0,-1 0 0 0 0,1 0 0 0 0,-1 0 0 0 0,0 0 0 0 0,-1-1 0 0 0,1 1 0 0 0,-1 0 0 0 0,0-1 0 0 0,0 0-4 0 0,1-3 8 0 0,0-1 0 0 0,-1 1 0 0 0,0 0 0 0 0,-1-1 0 0 0,0 1 0 0 0,0-1 0 0 0,-1 1 0 0 0,-1-5-8 0 0,-2-13-18 0 0,-5-18-7 0 0,4 28 39 0 0,2 5-2 0 0,0 0 0 0 0,-1 1 0 0 0,0-1 0 0 0,-1 1 1 0 0,0 0-1 0 0,0 0 0 0 0,-4-4-12 0 0,0 3-2 0 0,3 2-11 0 0,-1 1 1 0 0,-1-1-1 0 0,-2-1 13 0 0,7 7-4 0 0,0 1 0 0 0,0 0 1 0 0,0 0-1 0 0,0 0 0 0 0,0 0 0 0 0,-1 0 0 0 0,1 1 0 0 0,-1-1 0 0 0,1 1 0 0 0,-1 0 0 0 0,-3-1 4 0 0,-1 1-27 0 0,-1 0-1 0 0,0 1 1 0 0,0 0-1 0 0,1 0 0 0 0,-1 1 1 0 0,0 0-1 0 0,0 1 1 0 0,1-1-1 0 0,-1 2 1 0 0,1-1-1 0 0,0 1 0 0 0,-1 1 1 0 0,1-1-1 0 0,1 1 1 0 0,-1 1-1 0 0,-5 3 28 0 0,8-4-3 0 0,0 1 0 0 0,1-1 0 0 0,0 1 1 0 0,0 0-1 0 0,-1 1 3 0 0,-9 11 2 0 0,13-15-6 0 0,-1 0 0 0 0,1 0 1 0 0,0 1-1 0 0,0-1 0 0 0,0 0 0 0 0,0 1 0 0 0,0-1 1 0 0,0 1-1 0 0,0-1 0 0 0,1 2 4 0 0,-8 20-26 0 0,4-16 14 0 0,0 1 0 0 0,1-1 1 0 0,1 1-1 0 0,-2 7 12 0 0,-3 11-17 0 0,5-12 17 0 0,7 15 0 0 0,-2-21-20 0 0,-2-7 14 0 0,0 1 1 0 0,0-1-1 0 0,0 1 1 0 0,-1-1 0 0 0,1 1-1 0 0,-1 0 1 0 0,1-1-1 0 0,-1 3 6 0 0,0-4 0 0 0,0 0 0 0 0,0 0 0 0 0,0 0 0 0 0,1 0 0 0 0,-1 0 0 0 0,0 0 0 0 0,0-1 0 0 0,1 1 0 0 0,-1 0 0 0 0,0 0 0 0 0,1 0 0 0 0,-1 0 0 0 0,1-1 0 0 0,-1 1 0 0 0,1 0 0 0 0,-1-1 0 0 0,1 1 0 0 0,0 0 0 0 0,-1-1 0 0 0,1 1 0 0 0,0-1 0 0 0,0 1 0 0 0,19 19 0 0 0,-8-8 0 0 0,-7-11 0 0 0,-2 0 0 0 0,3 2 5 0 0,1-1 0 0 0,-1 1 0 0 0,1-1 0 0 0,-1 0 0 0 0,1-1 0 0 0,0 1 0 0 0,-1-1-1 0 0,1-1 1 0 0,0 1 0 0 0,0-1 0 0 0,0-1 0 0 0,0 1 0 0 0,3-1-5 0 0,9-1 15 0 0,5-1 23 0 0,-17 1-28 0 0,-3 1-1 0 0,1 0 1 0 0,-1-1-1 0 0,1 0 0 0 0,-1 0 1 0 0,0 0-1 0 0,1 0 0 0 0,1-3-9 0 0,0 1 12 0 0,-1 0 0 0 0,0 0 0 0 0,0-1 0 0 0,0 0 0 0 0,0 0 0 0 0,-1 0 0 0 0,0-1-12 0 0,-1 3 7 0 0,-1 0-1 0 0,0-1 0 0 0,-1 1 1 0 0,1-1-1 0 0,-1 0 1 0 0,1 0-1 0 0,-1 1 1 0 0,-1-1-1 0 0,1 0 1 0 0,0 0-1 0 0,-1 0 1 0 0,0 0-1 0 0,0 0-6 0 0,0-3 0 0 0,0 1 0 0 0,-1 0 0 0 0,0 0 0 0 0,0-1 0 0 0,-1 1 0 0 0,0 0 0 0 0,0 0 0 0 0,0 1 0 0 0,0-1 0 0 0,-1 0 0 0 0,0 1 0 0 0,-1-1 0 0 0,1 1 0 0 0,-1 0 0 0 0,0 0 0 0 0,0 1 0 0 0,-1-1 0 0 0,0 0 0 0 0,-1-1 0 0 0,0 1 0 0 0,-1-1 0 0 0,1 1 0 0 0,-1 0 0 0 0,-1 0 0 0 0,1 1 0 0 0,-1 0 0 0 0,0 1 0 0 0,0-1 0 0 0,0 2 0 0 0,-7-3 0 0 0,-4 0-22 0 0,14 3 7 0 0,0 1 0 0 0,-1 0-1 0 0,1 0 1 0 0,0 0 0 0 0,0 1 0 0 0,-3 0 15 0 0,-23 0-83 0 0,0 2 0 0 0,0 2 0 0 0,1 0 0 0 0,-1 2 1 0 0,1 2-1 0 0,0 0 0 0 0,1 2 0 0 0,-20 10 83 0 0,-38 30 0 0 0,71-41 0 0 0,0 0 0 0 0,1 2 0 0 0,0 0 0 0 0,0 0 0 0 0,-10 12 0 0 0,2 1 0 0 0,1 2 0 0 0,-13 19 0 0 0,4 5-149 0 0,28-44 148 0 0,-1-1 0 0 0,1 1 0 0 0,1 0 0 0 0,-1-1 0 0 0,1 1 0 0 0,0 0 1 0 0,0 1-1 0 0,1-1 0 0 0,0 0 0 0 0,0 0 0 0 0,0 1 0 0 0,1 3 1 0 0,0-9 2 0 0,0 1 0 0 0,0 0 0 0 0,0-1 0 0 0,0 1 0 0 0,0 0 1 0 0,1-1-1 0 0,-1 1 0 0 0,1 0 0 0 0,-1-1 0 0 0,1 1 0 0 0,0-1 0 0 0,-1 1 0 0 0,1-1 0 0 0,0 0 0 0 0,0 1 0 0 0,0-1 0 0 0,0 0 1 0 0,1 1-3 0 0,2 3 15 0 0,0-1-4 0 0,0 0 0 0 0,0 0 0 0 0,1 0 0 0 0,-1-1 0 0 0,1 1 0 0 0,0-1 0 0 0,0 0 0 0 0,0-1 0 0 0,0 1 0 0 0,0-1 0 0 0,1 0 0 0 0,-1 0 0 0 0,1-1 0 0 0,4 2-11 0 0,3-1 23 0 0,-1-1 0 0 0,0 0-1 0 0,0 0 1 0 0,1-1 0 0 0,-1-1 0 0 0,5 0-23 0 0,10-4 45 0 0,0 0 1 0 0,-1-2-1 0 0,20-8-45 0 0,-34 10 9 0 0,0 0-1 0 0,0-1 1 0 0,-1 0 0 0 0,0-1-1 0 0,3-2-8 0 0,53-42 74 0 0,-38 28-52 0 0,4-11 31 0 0,-23 25-53 0 0,0-1 0 0 0,-1 0 0 0 0,0-1 0 0 0,-1 1 0 0 0,0-2 0 0 0,6-10 0 0 0,-5 7 7 0 0,-1-1 0 0 0,-1 1 0 0 0,0-1 1 0 0,-1-1-1 0 0,-1 1 0 0 0,-1-1 0 0 0,0 0 0 0 0,-1 0 0 0 0,-1-3-7 0 0,4-4 0 0 0,-5 21 0 0 0,0 0 0 0 0,0 0 0 0 0,-1-1 0 0 0,1 1 0 0 0,-1-1 0 0 0,0 1 0 0 0,1-1 0 0 0,3-115 0 0 0,-3 87 0 0 0,0 14 0 0 0,-1 0 0 0 0,-1 0 0 0 0,-1 0 0 0 0,-1-5 0 0 0,3 20 0 0 0,0-1 0 0 0,-1 1 0 0 0,1-1 0 0 0,1 1 0 0 0,-1-1 0 0 0,0 1 0 0 0,1-1 0 0 0,0 0 0 0 0,0 1 0 0 0,-1-1 0 0 0,1 0 0 0 0,-1 1 0 0 0,0-1 0 0 0,0 0 0 0 0,0 0 0 0 0,0-1 0 0 0,-3-9 0 0 0,1 1 0 0 0,-1-1 0 0 0,-3-9 0 0 0,5 19 0 0 0,0 0 0 0 0,0-1 0 0 0,1 1 0 0 0,0 0 0 0 0,-1-5 0 0 0,1 5 0 0 0,0-1 0 0 0,0 1 0 0 0,-1-1 0 0 0,1 1 0 0 0,-1 0 0 0 0,-1-3 0 0 0,-19-65 0 0 0,20 67 0 0 0,-1 1 0 0 0,1-1 0 0 0,1 1 0 0 0,-1-1 0 0 0,0-3 0 0 0,-2-16 0 0 0,-2-10 0 0 0,4 32 0 0 0,1-1 0 0 0,-1 1 0 0 0,1-1 0 0 0,0 1 0 0 0,0-1 0 0 0,0 0 0 0 0,0 0 0 0 0,-1-15 0 0 0,1 17 0 0 0,0 0 0 0 0,0 0-1 0 0,0 0 1 0 0,0 0 0 0 0,0-1 0 0 0,0 1 0 0 0,1 0-1 0 0,-1 0 1 0 0,0 0 0 0 0,1 0 0 0 0,-1 0 0 0 0,1 0-1 0 0,-1-1 1 0 0,1 1 1 0 0,0 0 0 0 0,-1-1 0 0 0,1 1 0 0 0,-1 0 0 0 0,0 0-1 0 0,1-1 1 0 0,-1 1 0 0 0,0 0 0 0 0,0-1 0 0 0,0 1 0 0 0,0 0-1 0 0,0 0 1 0 0,0-1 0 0 0,0 1 0 0 0,0 0 0 0 0,0-1-1 0 0,-3-8 9 0 0,1 1 0 0 0,-1 0 0 0 0,0-1 0 0 0,0 1-1 0 0,-1 0 1 0 0,-3-5-9 0 0,5 10 0 0 0,0 0 0 0 0,1-1 0 0 0,0 1 0 0 0,-1-1 0 0 0,2 1 0 0 0,-1-1 0 0 0,0 0 0 0 0,1 1 0 0 0,0-5 0 0 0,0-14 0 0 0,0 21 0 0 0,0 1 0 0 0,0-1 0 0 0,0 1 0 0 0,0-1 0 0 0,0 0 0 0 0,-1 1 0 0 0,1-1 0 0 0,0 1 0 0 0,-1-1 0 0 0,1 1 0 0 0,-1-1 0 0 0,0 1 0 0 0,1-1 0 0 0,-1 1 0 0 0,-1-1 0 0 0,-4-12 0 0 0,-7-12 0 0 0,6 22 0 0 0,7 4 0 0 0,-1-1 0 0 0,1 1 0 0 0,0 0 0 0 0,-1 0 0 0 0,1 0 0 0 0,0 0 0 0 0,-1-1 0 0 0,1 1 0 0 0,0 0 0 0 0,-1 0 0 0 0,1-1 0 0 0,0 1 0 0 0,-1 0 0 0 0,1-1 0 0 0,0 1 0 0 0,0 0 0 0 0,-1-1 0 0 0,1 1 0 0 0,0-1 0 0 0,0 1 0 0 0,0 0 0 0 0,0-1 0 0 0,0 1 0 0 0,-1 0 0 0 0,1-1 0 0 0,0 1 0 0 0,0-1 0 0 0,0 1 0 0 0,0-1 0 0 0,0 1 0 0 0,0 0 0 0 0,0-1 0 0 0,0-1 0 0 0,-12-17 11 0 0,12 17-9 0 0,-1 1 1 0 0,1-1 0 0 0,-1 0 0 0 0,0 0-1 0 0,0 1 1 0 0,0-1 0 0 0,0 0 0 0 0,0 1-1 0 0,0-1 1 0 0,0 1 0 0 0,0 0-1 0 0,-2-2-2 0 0,2 2 2 0 0,0 0-1 0 0,0 0 0 0 0,0 0 1 0 0,0-1-1 0 0,0 1 0 0 0,1 0 0 0 0,-1-1 1 0 0,0 1-1 0 0,0-1 0 0 0,1 1 1 0 0,-1-1-1 0 0,1 1 0 0 0,0-1 0 0 0,-1 1 1 0 0,1-1-1 0 0,0 0-1 0 0,-5-10 0 0 0,3 10 0 0 0,1 0 0 0 0,0 0 0 0 0,0 0 0 0 0,1 0 0 0 0,-1 0 0 0 0,0 0 0 0 0,1 0 0 0 0,-1 0 0 0 0,1 0 0 0 0,0-1 0 0 0,-6-20 0 0 0,-6 4 0 0 0,-15-21 0 0 0,14 22 0 0 0,-3-9 0 0 0,15 25 0 0 0,-1 0 0 0 0,1-1 0 0 0,0 1 0 0 0,-1-1 0 0 0,1 1 0 0 0,0-1 0 0 0,0 0 0 0 0,-7-15 0 0 0,8 18 0 0 0,0-1 0 0 0,-1 1 0 0 0,1-1 0 0 0,0 1 0 0 0,0 0 0 0 0,-1-1 0 0 0,1 1 0 0 0,0-1 0 0 0,-1 1 0 0 0,1 0 0 0 0,0-1 0 0 0,-1 1 0 0 0,1 0 0 0 0,0 0 0 0 0,-1-1 0 0 0,1 1 0 0 0,-1 0 0 0 0,1 0 0 0 0,-1 0 0 0 0,1-1 0 0 0,-1 1 0 0 0,1 0 0 0 0,0 0 0 0 0,-1 0 0 0 0,1 0 0 0 0,-3-1 0 0 0,-11-13 0 0 0,1 0 0 0 0,-11-15 0 0 0,18 21 0 0 0,-20-35 0 0 0,5 8 0 0 0,-1-3 64 0 0,-5-12-64 0 0,-2 6 14 0 0,8 11 11 0 0,1-1 0 0 0,-2-6-25 0 0,-11-10 0 0 0,24 35 0 0 0,0 1 0 0 0,0 0 0 0 0,-1 1 0 0 0,0 0 0 0 0,0 0 0 0 0,2-1 0 0 0,-5-8 0 0 0,-4-9-2 0 0,12 23 5 0 0,0-1 0 0 0,0 0 0 0 0,1-1 1 0 0,0 0-4 0 0,0 0 22 0 0,0 0 0 0 0,-1 0 1 0 0,-1 0-23 0 0,-14-32 50 0 0,14 21-50 0 0,5 15 0 0 0,-1 0 0 0 0,0 0 0 0 0,0 0 0 0 0,-1 0 0 0 0,-2-5 0 0 0,2 6 0 0 0,0-1 0 0 0,1 1 0 0 0,-1-1 0 0 0,1 0 0 0 0,1 0 0 0 0,-2-6 0 0 0,2 7 0 0 0,0 0 0 0 0,0 0 0 0 0,-1 0 0 0 0,1 1 0 0 0,-1-1 0 0 0,0 0 0 0 0,-1 1 0 0 0,1-1 0 0 0,-1 1 0 0 0,-1-2 0 0 0,2 4 0 0 0,0-1 0 0 0,0 0 0 0 0,0 0 0 0 0,0 0 0 0 0,1 0 0 0 0,0 0 0 0 0,-1 0 0 0 0,1-1 0 0 0,0 1 0 0 0,-1-1 0 0 0,1 0 0 0 0,-1 1 0 0 0,0-1 0 0 0,-2-2 0 0 0,0 0 0 0 0,0-2 0 0 0,1 1 0 0 0,0 0 0 0 0,-2-5 0 0 0,-1-4 0 0 0,-10-16 0 0 0,5 5 0 0 0,10 24 0 0 0,-1 0 0 0 0,1-1 0 0 0,0 0 0 0 0,0 1 0 0 0,0-1 0 0 0,0 1 0 0 0,1-4 0 0 0,-1 3 0 0 0,1 0 0 0 0,-1 0 0 0 0,0 0 0 0 0,0 0 0 0 0,-1 0 0 0 0,0-3 0 0 0,-1 2 0 0 0,0-1 0 0 0,1 0 0 0 0,-1 0 0 0 0,1 0 0 0 0,1 0 0 0 0,-1 0 0 0 0,0-6 0 0 0,2 11 0 0 0,0-1 0 0 0,0 1 0 0 0,0 0 0 0 0,0 0 0 0 0,0 0 0 0 0,0 0 0 0 0,-1 0 0 0 0,1-1 0 0 0,0 1 0 0 0,-1 0 0 0 0,1 0 0 0 0,-1 0 0 0 0,0 0 0 0 0,-8-23 0 0 0,3 8 0 0 0,0 0 0 0 0,-4-6 0 0 0,2 5 0 0 0,6 12 9 0 0,-1 1 1 0 0,0 0-1 0 0,1 0 0 0 0,-1 0 0 0 0,0 0 1 0 0,-2-1-10 0 0,1 1 15 0 0,1 0 1 0 0,-1-1-1 0 0,1 1 0 0 0,-2-4-15 0 0,-29-53-53 0 0,27 44 53 0 0,1-2 0 0 0,-20-23 64 0 0,22 35-64 0 0,-1 1 0 0 0,1 0 0 0 0,-1 0 0 0 0,-4-3 0 0 0,2 2-20 0 0,1 0 1 0 0,-1-1-1 0 0,1 0 0 0 0,1 0 1 0 0,0-1-1 0 0,-4-7 20 0 0,-9-15-42 0 0,9 17 42 0 0,-9-14 0 0 0,12 21 25 0 0,0-1 0 0 0,1 1 0 0 0,-4-8-25 0 0,5 6 26 0 0,-1 1-1 0 0,-1 0 1 0 0,-5-6-26 0 0,-5-6 0 0 0,1 0 0 0 0,-11-19 0 0 0,10 15 0 0 0,-9-20-9 0 0,17 29 4 0 0,0 1 0 0 0,-1 0 0 0 0,-2-1 5 0 0,-7-7-11 0 0,-26-25-106 0 0,-7 4 181 0 0,41 38-61 0 0,7 3-6 0 0,1 1 1 0 0,0 0-1 0 0,-1-1 0 0 0,1 1 0 0 0,0-1 1 0 0,0 0-1 0 0,-1-1 3 0 0,0 0 5 0 0,0 0 1 0 0,0 1-1 0 0,-1-1 1 0 0,1 1-1 0 0,-1 0 1 0 0,1 0-1 0 0,-3-1-5 0 0,-6-3 18 0 0,-4-5-17 0 0,9 8 1 0 0,1-1-1 0 0,0 0 0 0 0,0-1 1 0 0,0 0-1 0 0,-3-3-1 0 0,6 5 0 0 0,0 0 0 0 0,-1 0 0 0 0,1 0 0 0 0,0 1 0 0 0,-1-1 0 0 0,-1 0 0 0 0,-4-3 0 0 0,-23-16 0 0 0,26 19 0 0 0,0-1 0 0 0,0 0 0 0 0,0 0 0 0 0,-3-4 0 0 0,5 4-6 0 0,0 0 0 0 0,-1 0 0 0 0,1 1 0 0 0,-1-1 0 0 0,-2 0 6 0 0,4 2-4 0 0,0 0 0 0 0,-1 0 0 0 0,1-1-1 0 0,0 1 1 0 0,1-1 0 0 0,-1 1-1 0 0,0-1 1 0 0,-1-2 4 0 0,-9-7 0 0 0,4 5 0 0 0,-43-36 12 0 0,5 13-24 0 0,-18-7 24 0 0,-27-15-24 0 0,-11-19 12 0 0,89 62 0 0 0,0 0 0 0 0,-1 2 0 0 0,0-1 0 0 0,-5 0 0 0 0,0-4 0 0 0,18 10 0 0 0,0 0 0 0 0,0 1 0 0 0,0-1 0 0 0,0 1 0 0 0,-1 0 0 0 0,1 0 0 0 0,0 0 0 0 0,-1 0 0 0 0,1 0 0 0 0,-1 0 0 0 0,-1 0 0 0 0,-36-11-116 0 0,3 2 13 0 0,10 0 231 0 0,23 8-106 0 0,0 1 1 0 0,0-1 0 0 0,0 1-1 0 0,0 0 1 0 0,0 0-1 0 0,0 0 1 0 0,0 0-1 0 0,-2 1-22 0 0,3-1-6 0 0,0 1 0 0 0,0-1 0 0 0,0 1 0 0 0,0-1 0 0 0,0 0-1 0 0,0 0 1 0 0,1-1 0 0 0,-3 0 6 0 0,1 0-4 0 0,1 0 0 0 0,-1 1 0 0 0,0 0 0 0 0,0-1 0 0 0,1 1 0 0 0,-3 0 4 0 0,-3 0 0 0 0,1 0 0 0 0,0 0 0 0 0,1 0 0 0 0,-1-1 0 0 0,-1-1 0 0 0,-46-14 53 0 0,28 13-41 0 0,11 2-24 0 0,-18 1-127 0 0,29 2 111 0 0,0-1-1 0 0,-1 0 1 0 0,1-1 0 0 0,-1 1-1 0 0,1-1 1 0 0,-2-1 28 0 0,-34-9 68 0 0,-51-16 197 0 0,77 22-269 0 0,11 4-4 0 0,0 0 0 0 0,0-1 0 0 0,0 1 0 0 0,0-1 0 0 0,0 0 0 0 0,0 0-1 0 0,0 0 1 0 0,0-1 0 0 0,-1 0 8 0 0,-1-2 0 0 0,0 0 0 0 0,-1 1 0 0 0,0 0 0 0 0,0 1 0 0 0,0-1 0 0 0,-1 2 0 0 0,1-1 0 0 0,-1 1 0 0 0,-6-2 0 0 0,-7-2 0 0 0,6 0 0 0 0,-23-7 0 0 0,30 11 0 0 0,1-1 0 0 0,-1 0 0 0 0,0 0 0 0 0,1-1-1 0 0,-5-3 1 0 0,-13-6-11 0 0,11 5 16 0 0,0 2 0 0 0,-1 0 0 0 0,0 0 0 0 0,-1 1-5 0 0,-28-10 0 0 0,0 3-80 0 0,8 5 80 0 0,-20 0 0 0 0,-61-5-152 0 0,106 11 163 0 0,-1 0 0 0 0,0 1 0 0 0,-1 1-11 0 0,0 0 15 0 0,1-1 1 0 0,-11-2-16 0 0,-33 0 0 0 0,49 2 0 0 0,0 0 0 0 0,-1 0 0 0 0,1 0 0 0 0,-2 1 0 0 0,1 0 0 0 0,1 0 0 0 0,-1-1 0 0 0,0 0 0 0 0,-1-1 0 0 0,-51-4-9 0 0,0 3 0 0 0,-27 3 9 0 0,-4 0 7 0 0,-318 2-4 0 0,284 0-67 0 0,-57-3 64 0 0,155 1 0 0 0,0 2 0 0 0,-18 4 0 0 0,-3 1 0 0 0,-57 11 0 0 0,19 0 177 0 0,68-16-225 0 0,0 1 0 0 0,0 1 0 0 0,-15 7 48 0 0,-20 4-57 0 0,-58 15 57 0 0,82-24 0 0 0,-6 2 0 0 0,-19 8 0 0 0,-11 3 0 0 0,53-16 33 0 0,0 0 0 0 0,0 1 0 0 0,0 1 0 0 0,-5 3-33 0 0,-21 9 73 0 0,-1 4-235 0 0,7-4 203 0 0,-1 1 91 0 0,29-17-132 0 0,-1 1 0 0 0,1-1 0 0 0,0 1 0 0 0,0 0 0 0 0,0 0 0 0 0,-18 12 0 0 0,17-12 0 0 0,1 0 0 0 0,0 0 0 0 0,0 0 0 0 0,0 0 0 0 0,0 1 0 0 0,-15 11 0 0 0,-65 43-205 0 0,59-41 199 0 0,1 1 1 0 0,0 3 5 0 0,-9 2 3 0 0,25-19-8 0 0,0 1 1 0 0,1 1-1 0 0,-5 3 5 0 0,-9 9-22 0 0,14-13 17 0 0,1 0 0 0 0,1 0 0 0 0,-1 0-1 0 0,1 1 1 0 0,0 0 0 0 0,-2 3 5 0 0,2-3 0 0 0,0 0 0 0 0,-1 0 0 0 0,1-1 0 0 0,-1 0 0 0 0,-4 3 0 0 0,2-2 0 0 0,0 0 0 0 0,1 1 0 0 0,-7 8 0 0 0,9-10 0 0 0,-1 1 0 0 0,0-1 0 0 0,0 0 0 0 0,0 0 0 0 0,-7 3 0 0 0,-13 11 0 0 0,-35 31 117 0 0,40-34-104 0 0,16-12-13 0 0,0-1-1 0 0,1 1 1 0 0,-1 0-1 0 0,-3 3 1 0 0,-23 25-22 0 0,24-26 15 0 0,0 0 0 0 0,1 1 0 0 0,0 0 0 0 0,0 0 0 0 0,1 0 0 0 0,-1 2 7 0 0,-2 3 6 0 0,-1 0 1 0 0,0-1-1 0 0,-1 0 0 0 0,0 0 0 0 0,-5 3-6 0 0,-15 16 22 0 0,-9 3-22 0 0,-3-1-64 0 0,29-21 50 0 0,-1-1 0 0 0,0 0 0 0 0,-11 5 14 0 0,-14 9-11 0 0,25-16 11 0 0,12-7 0 0 0,-1 0 0 0 0,1 0 0 0 0,0 0 0 0 0,0 1 0 0 0,0-1 0 0 0,0 1 0 0 0,0-1 0 0 0,0 1 0 0 0,-1 0 0 0 0,-6 5 0 0 0,-1 0 0 0 0,0-1 0 0 0,-10 5 0 0 0,-23 4-11 0 0,41-14-138 0 0,-13 6-1256 0 0,7-2 785 0 0,-16 3-2223 0 0,15-4 575 0 0</inkml:trace>
</inkml:ink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BBF5E2F-2EA4-4BED-BDB7-3263066D10D9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61C2587-C0BF-41B9-B0FA-D76263C040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341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latin typeface="Arial" charset="0"/>
              </a:rPr>
              <a:t>0=7, R=4, W=6, U=2, T=8, F=1; 867 + 867 = 1734</a:t>
            </a: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D9CA2C-7D38-4F9B-A2C1-D1432DE939B2}" type="slidenum">
              <a:rPr lang="en-US" smtClean="0">
                <a:latin typeface="Arial" charset="0"/>
              </a:rPr>
              <a:pPr>
                <a:defRPr/>
              </a:pPr>
              <a:t>1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41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F94F5-58D1-42ED-AB38-DD97D2E49478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73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latin typeface="Arial" charset="0"/>
              </a:rPr>
              <a:t>0=7, R=4, W=6, U=2, T=8, F=1; 867 + 867 = 1734</a:t>
            </a: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D9CA2C-7D38-4F9B-A2C1-D1432DE939B2}" type="slidenum">
              <a:rPr lang="en-US" smtClean="0">
                <a:latin typeface="Arial" charset="0"/>
              </a:rPr>
              <a:pPr>
                <a:defRPr/>
              </a:pPr>
              <a:t>5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306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latin typeface="Arial" charset="0"/>
              </a:rPr>
              <a:t>0=7, R=4, W=6, U=2, T=8, F=1; 867 + 867 = 1734</a:t>
            </a: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D9CA2C-7D38-4F9B-A2C1-D1432DE939B2}" type="slidenum">
              <a:rPr lang="en-US" smtClean="0">
                <a:latin typeface="Arial" charset="0"/>
              </a:rPr>
              <a:pPr>
                <a:defRPr/>
              </a:pPr>
              <a:t>6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222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latin typeface="Arial" charset="0"/>
              </a:rPr>
              <a:t>0=7, R=4, W=6, U=2, T=8, F=1; 867 + 867 = 1734</a:t>
            </a: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D9CA2C-7D38-4F9B-A2C1-D1432DE939B2}" type="slidenum">
              <a:rPr lang="en-US" smtClean="0">
                <a:latin typeface="Arial" charset="0"/>
              </a:rPr>
              <a:pPr>
                <a:defRPr/>
              </a:pPr>
              <a:t>7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751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BC037-32FA-4360-ABE3-07627B2BC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05A9D-A4AF-4C69-803F-B3FD8FE7A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3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AEEE-3587-4C7D-BAA3-0C3E401F3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654F2-609F-41BE-BF94-9566C0BCC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EAD64-81FE-45C7-87BE-C99041D8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9082A-2241-44ED-B9AD-9750B21A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10290-45AC-4A7C-9A77-667E4B9CF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4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5DDBF4-DC75-4000-B4CD-4560FF8BC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8E350-8C93-428E-9B85-FE7F21988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166D-1728-4813-9139-87CA0135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9C6B2-CD29-4F7A-8C8F-E7523A74F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A101A-1A5F-4B8A-B35C-38FD5CC0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0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15EC7-C509-45E9-A595-C7C08F504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99" y="367131"/>
            <a:ext cx="10515600" cy="62781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1D1F-B34A-4BF8-908F-7A2369939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203953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>
                <a:solidFill>
                  <a:schemeClr val="accent1">
                    <a:lumMod val="75000"/>
                  </a:schemeClr>
                </a:solidFill>
              </a:defRPr>
            </a:lvl1pPr>
            <a:lvl2pPr marL="230188" indent="-230188">
              <a:buFont typeface="Wingdings" panose="05000000000000000000" pitchFamily="2" charset="2"/>
              <a:buChar char="§"/>
              <a:defRPr/>
            </a:lvl2pPr>
            <a:lvl3pPr marL="460375" indent="-230188">
              <a:buFont typeface="Wingdings" panose="05000000000000000000" pitchFamily="2" charset="2"/>
              <a:buChar char="§"/>
              <a:defRPr/>
            </a:lvl3pPr>
            <a:lvl4pPr marL="684213" indent="-223838">
              <a:buFont typeface="Wingdings" panose="05000000000000000000" pitchFamily="2" charset="2"/>
              <a:buChar char="§"/>
              <a:defRPr/>
            </a:lvl4pPr>
            <a:lvl5pPr marL="914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F6A89D-691A-4F7C-98F1-F0C593DCA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96837" y="636238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E5DC575-B3DA-4894-AC1D-D96F1860F1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755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BDF3-C675-4FE4-A910-AC4D9638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E326A-32E2-4FAA-B286-2C7318FA9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1D807-F2AA-4847-A712-DB46B508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8B119-C720-495E-B60C-22CBB6586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2A286-1540-4D00-A534-703021A3B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834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5E853-5CAF-42AD-AB47-7F5A49B7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D8E34-F3E7-4F97-A3DF-30EEE989C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AB9D5-42F1-4DA5-90B3-823D47216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76C05-7108-4656-9F43-674919BE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7A914-9DAA-4AE9-A76A-42447258A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0452A-1F51-42B5-8497-BB68481ED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1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8A46B-388C-4D77-BE61-52E7B1C91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ECDA0-3BD6-450B-8B96-C3684DC87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6CCF2-765D-4D39-83E7-42743CE9E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ECD599-93B8-46A3-9EF0-230980A89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0E1B5-5F66-4EE8-9EE1-86A03BA8AD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4E6235-3EAC-4DFF-9A14-1ADA715CC2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32BF57-DA9A-4492-A076-AB71F5BE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5FCD9-5D4E-4E57-9402-7599F988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36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00DDE-4BCF-4525-91BE-72A54FC8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6FE61-20C8-49B5-BF10-C0DCB24C67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4D872-320C-4D19-B900-0E59609A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B071D-2650-40F5-8B1E-46DF9DB8D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177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747EB5-7CA0-4A83-9D1B-19C1436051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2C3624-E3A1-4C8A-95B8-43FE56CEE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5764B-81AF-4873-8E85-B90AF32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124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3DD2-9E90-4EBF-9B07-2194BDC33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8BFE9-2F23-4BCD-B60A-0983EBBCE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5FE31-2336-4B0E-BC8F-3572FA6EC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FD6EC-511A-455D-8BD9-982DE439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7B1AA-215E-4D2A-873E-12B2C9104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E25FC-1B80-4F9E-AB2D-C76EBB645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76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9F35-1611-42F7-A008-1247A6AC1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268273-8ED8-4A31-9442-466BDD24B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F42B4-A61A-4FDA-B0DC-F40834BD8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9FEBD-503F-464B-B22C-555050B32A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C58AB-1586-418B-A030-C9B1CABED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F43F4-342D-4F33-99B8-27ACFF6C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4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23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customXml" Target="../ink/ink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Warm-up: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37BEE12-9F69-4091-A49A-3127432337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2099" y="1113179"/>
                <a:ext cx="10233132" cy="1270514"/>
              </a:xfrm>
            </p:spPr>
            <p:txBody>
              <a:bodyPr/>
              <a:lstStyle/>
              <a:p>
                <a:r>
                  <a:rPr lang="en-US" dirty="0"/>
                  <a:t>The regions below visually enclose the set of models that satisfy the respective sentence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. For which of the following diagrams does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entail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. Select all that apply.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37BEE12-9F69-4091-A49A-3127432337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2099" y="1113179"/>
                <a:ext cx="10233132" cy="1270514"/>
              </a:xfrm>
              <a:blipFill>
                <a:blip r:embed="rId3"/>
                <a:stretch>
                  <a:fillRect l="-1251" t="-8173" r="-775" b="-120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Oval 1">
            <a:extLst>
              <a:ext uri="{FF2B5EF4-FFF2-40B4-BE49-F238E27FC236}">
                <a16:creationId xmlns:a16="http://schemas.microsoft.com/office/drawing/2014/main" id="{0D976E6F-A8ED-4DC7-909A-1294D6D44791}"/>
              </a:ext>
            </a:extLst>
          </p:cNvPr>
          <p:cNvSpPr/>
          <p:nvPr/>
        </p:nvSpPr>
        <p:spPr>
          <a:xfrm>
            <a:off x="922928" y="2733964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6D2CC0F-17A2-49F0-9DA1-F7F16985D442}"/>
                  </a:ext>
                </a:extLst>
              </p:cNvPr>
              <p:cNvSpPr txBox="1"/>
              <p:nvPr/>
            </p:nvSpPr>
            <p:spPr>
              <a:xfrm>
                <a:off x="1029235" y="2905779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6D2CC0F-17A2-49F0-9DA1-F7F16985D4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235" y="2905779"/>
                <a:ext cx="687754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D0706140-252B-4F13-BCAE-87A09E04C416}"/>
              </a:ext>
            </a:extLst>
          </p:cNvPr>
          <p:cNvSpPr/>
          <p:nvPr/>
        </p:nvSpPr>
        <p:spPr>
          <a:xfrm>
            <a:off x="1796297" y="2733964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CBEA7D-6652-4264-8D2C-D8E50CF17A89}"/>
                  </a:ext>
                </a:extLst>
              </p:cNvPr>
              <p:cNvSpPr txBox="1"/>
              <p:nvPr/>
            </p:nvSpPr>
            <p:spPr>
              <a:xfrm>
                <a:off x="2659808" y="2905779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CBEA7D-6652-4264-8D2C-D8E50CF17A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9808" y="2905779"/>
                <a:ext cx="687754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Oval 7">
            <a:extLst>
              <a:ext uri="{FF2B5EF4-FFF2-40B4-BE49-F238E27FC236}">
                <a16:creationId xmlns:a16="http://schemas.microsoft.com/office/drawing/2014/main" id="{01659DAF-C927-4743-8F29-F0FFF420BF25}"/>
              </a:ext>
            </a:extLst>
          </p:cNvPr>
          <p:cNvSpPr/>
          <p:nvPr/>
        </p:nvSpPr>
        <p:spPr>
          <a:xfrm>
            <a:off x="4543582" y="2733963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041632-1803-4540-8298-001BB217EE6E}"/>
                  </a:ext>
                </a:extLst>
              </p:cNvPr>
              <p:cNvSpPr txBox="1"/>
              <p:nvPr/>
            </p:nvSpPr>
            <p:spPr>
              <a:xfrm>
                <a:off x="4662970" y="2904704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041632-1803-4540-8298-001BB217EE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2970" y="2904704"/>
                <a:ext cx="687754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C20DFAEB-B8C2-4854-BA94-A693B3C0D84E}"/>
              </a:ext>
            </a:extLst>
          </p:cNvPr>
          <p:cNvSpPr/>
          <p:nvPr/>
        </p:nvSpPr>
        <p:spPr>
          <a:xfrm>
            <a:off x="6323002" y="2733963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9AFC0B4-C3D1-41FD-AC9E-234C1F2767B7}"/>
                  </a:ext>
                </a:extLst>
              </p:cNvPr>
              <p:cNvSpPr txBox="1"/>
              <p:nvPr/>
            </p:nvSpPr>
            <p:spPr>
              <a:xfrm>
                <a:off x="7186513" y="2905778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9AFC0B4-C3D1-41FD-AC9E-234C1F2767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86513" y="2905778"/>
                <a:ext cx="687754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Oval 11">
            <a:extLst>
              <a:ext uri="{FF2B5EF4-FFF2-40B4-BE49-F238E27FC236}">
                <a16:creationId xmlns:a16="http://schemas.microsoft.com/office/drawing/2014/main" id="{C81EC61E-5898-47F6-B3DF-09E95D911884}"/>
              </a:ext>
            </a:extLst>
          </p:cNvPr>
          <p:cNvSpPr/>
          <p:nvPr/>
        </p:nvSpPr>
        <p:spPr>
          <a:xfrm>
            <a:off x="9435743" y="2733963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510EF6F-F920-4E76-AB1F-9371021D5E33}"/>
              </a:ext>
            </a:extLst>
          </p:cNvPr>
          <p:cNvSpPr/>
          <p:nvPr/>
        </p:nvSpPr>
        <p:spPr>
          <a:xfrm>
            <a:off x="9435743" y="2733963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4ECC80E-7E3F-4340-A6DC-BC5057BC12E9}"/>
                  </a:ext>
                </a:extLst>
              </p:cNvPr>
              <p:cNvSpPr txBox="1"/>
              <p:nvPr/>
            </p:nvSpPr>
            <p:spPr>
              <a:xfrm>
                <a:off x="10299254" y="2905778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4ECC80E-7E3F-4340-A6DC-BC5057BC12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9254" y="2905778"/>
                <a:ext cx="687754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83DF87-732D-4EC3-92FA-8FCB5FF5A196}"/>
                  </a:ext>
                </a:extLst>
              </p:cNvPr>
              <p:cNvSpPr txBox="1"/>
              <p:nvPr/>
            </p:nvSpPr>
            <p:spPr>
              <a:xfrm>
                <a:off x="9542050" y="2905778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83DF87-732D-4EC3-92FA-8FCB5FF5A1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42050" y="2905778"/>
                <a:ext cx="687754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7A228CCC-548F-4673-9860-55A17689668A}"/>
              </a:ext>
            </a:extLst>
          </p:cNvPr>
          <p:cNvSpPr/>
          <p:nvPr/>
        </p:nvSpPr>
        <p:spPr>
          <a:xfrm>
            <a:off x="3020025" y="4874650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FFF6DAB-0530-4E71-9B06-D5705EA8240C}"/>
                  </a:ext>
                </a:extLst>
              </p:cNvPr>
              <p:cNvSpPr txBox="1"/>
              <p:nvPr/>
            </p:nvSpPr>
            <p:spPr>
              <a:xfrm>
                <a:off x="3126332" y="5046465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FFF6DAB-0530-4E71-9B06-D5705EA824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6332" y="5046465"/>
                <a:ext cx="687754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Oval 17">
            <a:extLst>
              <a:ext uri="{FF2B5EF4-FFF2-40B4-BE49-F238E27FC236}">
                <a16:creationId xmlns:a16="http://schemas.microsoft.com/office/drawing/2014/main" id="{967709B3-7628-491A-B5ED-B0E570B9D1EB}"/>
              </a:ext>
            </a:extLst>
          </p:cNvPr>
          <p:cNvSpPr/>
          <p:nvPr/>
        </p:nvSpPr>
        <p:spPr>
          <a:xfrm>
            <a:off x="3686777" y="5534941"/>
            <a:ext cx="863510" cy="870172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CCAD911-7BE9-4EF4-A4D2-E79C388CCB38}"/>
                  </a:ext>
                </a:extLst>
              </p:cNvPr>
              <p:cNvSpPr txBox="1"/>
              <p:nvPr/>
            </p:nvSpPr>
            <p:spPr>
              <a:xfrm>
                <a:off x="3686777" y="5706756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CCAD911-7BE9-4EF4-A4D2-E79C388CCB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6777" y="5706756"/>
                <a:ext cx="687754" cy="52322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Oval 19">
            <a:extLst>
              <a:ext uri="{FF2B5EF4-FFF2-40B4-BE49-F238E27FC236}">
                <a16:creationId xmlns:a16="http://schemas.microsoft.com/office/drawing/2014/main" id="{A4107D13-280B-4D3B-A396-0EF7B8BFFCD3}"/>
              </a:ext>
            </a:extLst>
          </p:cNvPr>
          <p:cNvSpPr/>
          <p:nvPr/>
        </p:nvSpPr>
        <p:spPr>
          <a:xfrm>
            <a:off x="7480569" y="5458618"/>
            <a:ext cx="1000191" cy="971738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2C09AA9-00DF-41E0-B27D-E6E4DBE5B6DA}"/>
              </a:ext>
            </a:extLst>
          </p:cNvPr>
          <p:cNvSpPr/>
          <p:nvPr/>
        </p:nvSpPr>
        <p:spPr>
          <a:xfrm>
            <a:off x="7186515" y="4874650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03CBDFA-29E1-4537-9BE8-A5AF7424DC72}"/>
                  </a:ext>
                </a:extLst>
              </p:cNvPr>
              <p:cNvSpPr txBox="1"/>
              <p:nvPr/>
            </p:nvSpPr>
            <p:spPr>
              <a:xfrm>
                <a:off x="8050026" y="5046465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03CBDFA-29E1-4537-9BE8-A5AF7424DC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0026" y="5046465"/>
                <a:ext cx="687754" cy="52322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6BDF2D2-2D6A-469B-BDFE-DD139CC8ACF1}"/>
                  </a:ext>
                </a:extLst>
              </p:cNvPr>
              <p:cNvSpPr txBox="1"/>
              <p:nvPr/>
            </p:nvSpPr>
            <p:spPr>
              <a:xfrm>
                <a:off x="7586876" y="5630433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6BDF2D2-2D6A-469B-BDFE-DD139CC8AC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6876" y="5630433"/>
                <a:ext cx="687754" cy="52322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78F997F9-9D84-4872-9F83-A9FB806E94FC}"/>
              </a:ext>
            </a:extLst>
          </p:cNvPr>
          <p:cNvSpPr txBox="1"/>
          <p:nvPr/>
        </p:nvSpPr>
        <p:spPr>
          <a:xfrm>
            <a:off x="525898" y="2555508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A)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A9D3C33-031B-44B1-865C-4742BBC4E68B}"/>
              </a:ext>
            </a:extLst>
          </p:cNvPr>
          <p:cNvSpPr txBox="1"/>
          <p:nvPr/>
        </p:nvSpPr>
        <p:spPr>
          <a:xfrm>
            <a:off x="4224153" y="2575634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B)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5A17C4-C85E-42FB-96C4-462C311C9728}"/>
              </a:ext>
            </a:extLst>
          </p:cNvPr>
          <p:cNvSpPr txBox="1"/>
          <p:nvPr/>
        </p:nvSpPr>
        <p:spPr>
          <a:xfrm>
            <a:off x="9091866" y="2644737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C)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ED129C-6AE0-43C5-90C5-896496CE2C37}"/>
              </a:ext>
            </a:extLst>
          </p:cNvPr>
          <p:cNvSpPr txBox="1"/>
          <p:nvPr/>
        </p:nvSpPr>
        <p:spPr>
          <a:xfrm>
            <a:off x="2676148" y="4714729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D)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296EEA-6CAA-4850-B72A-BC052DC7E035}"/>
              </a:ext>
            </a:extLst>
          </p:cNvPr>
          <p:cNvSpPr txBox="1"/>
          <p:nvPr/>
        </p:nvSpPr>
        <p:spPr>
          <a:xfrm>
            <a:off x="6842636" y="4757846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E)</a:t>
            </a:r>
          </a:p>
        </p:txBody>
      </p:sp>
    </p:spTree>
    <p:extLst>
      <p:ext uri="{BB962C8B-B14F-4D97-AF65-F5344CB8AC3E}">
        <p14:creationId xmlns:p14="http://schemas.microsoft.com/office/powerpoint/2010/main" val="868482947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4B9C-C702-454C-8FC5-B20818772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Agent Vocab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1797D-17F4-4F16-9E8F-D97CF9FAA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7"/>
            <a:ext cx="10937937" cy="5638605"/>
          </a:xfrm>
        </p:spPr>
        <p:txBody>
          <a:bodyPr/>
          <a:lstStyle/>
          <a:p>
            <a:pPr fontAlgn="ctr"/>
            <a:r>
              <a:rPr lang="en-US" dirty="0"/>
              <a:t>Entailment</a:t>
            </a:r>
          </a:p>
          <a:p>
            <a:pPr lvl="1" fontAlgn="ctr"/>
            <a:r>
              <a:rPr lang="en-US" sz="2800" dirty="0"/>
              <a:t>Input: </a:t>
            </a:r>
            <a:r>
              <a:rPr lang="en-US" sz="2800" dirty="0">
                <a:solidFill>
                  <a:srgbClr val="7030A0"/>
                </a:solidFill>
              </a:rPr>
              <a:t>sentence1</a:t>
            </a:r>
            <a:r>
              <a:rPr lang="en-US" sz="2800" dirty="0"/>
              <a:t>, </a:t>
            </a:r>
            <a:r>
              <a:rPr lang="en-US" sz="2800" dirty="0">
                <a:solidFill>
                  <a:srgbClr val="7030A0"/>
                </a:solidFill>
              </a:rPr>
              <a:t>sentence2</a:t>
            </a:r>
          </a:p>
          <a:p>
            <a:pPr lvl="1" fontAlgn="ctr"/>
            <a:r>
              <a:rPr lang="en-US" sz="2800" dirty="0"/>
              <a:t>Each model that satisfies </a:t>
            </a:r>
            <a:r>
              <a:rPr lang="en-US" sz="2800" dirty="0">
                <a:solidFill>
                  <a:srgbClr val="7030A0"/>
                </a:solidFill>
              </a:rPr>
              <a:t>sentence1</a:t>
            </a:r>
            <a:r>
              <a:rPr lang="en-US" sz="2800" dirty="0"/>
              <a:t> must also satisfy </a:t>
            </a:r>
            <a:r>
              <a:rPr lang="en-US" sz="2800" dirty="0">
                <a:solidFill>
                  <a:srgbClr val="7030A0"/>
                </a:solidFill>
              </a:rPr>
              <a:t>sentence2</a:t>
            </a:r>
          </a:p>
          <a:p>
            <a:pPr lvl="1" fontAlgn="ctr"/>
            <a:r>
              <a:rPr lang="en-US" sz="2800" dirty="0"/>
              <a:t>"If I know 1 holds, then I know 2 holds"</a:t>
            </a:r>
          </a:p>
          <a:p>
            <a:pPr lvl="1" fontAlgn="ctr"/>
            <a:r>
              <a:rPr lang="en-US" sz="2800" dirty="0"/>
              <a:t>(</a:t>
            </a:r>
            <a:r>
              <a:rPr lang="en-US" sz="2800" dirty="0">
                <a:solidFill>
                  <a:srgbClr val="00B050"/>
                </a:solidFill>
              </a:rPr>
              <a:t>ASK</a:t>
            </a:r>
            <a:r>
              <a:rPr lang="en-US" sz="2800" dirty="0"/>
              <a:t>), </a:t>
            </a:r>
            <a:r>
              <a:rPr lang="en-US" sz="2800" dirty="0">
                <a:solidFill>
                  <a:srgbClr val="00B050"/>
                </a:solidFill>
              </a:rPr>
              <a:t>TT-ENTAILS</a:t>
            </a:r>
            <a:r>
              <a:rPr lang="en-US" sz="2800" dirty="0"/>
              <a:t>, </a:t>
            </a:r>
            <a:r>
              <a:rPr lang="en-US" sz="2800" dirty="0">
                <a:solidFill>
                  <a:srgbClr val="00B050"/>
                </a:solidFill>
              </a:rPr>
              <a:t>FC-ENTAILS</a:t>
            </a:r>
          </a:p>
          <a:p>
            <a:pPr fontAlgn="ctr"/>
            <a:endParaRPr lang="en-US" dirty="0"/>
          </a:p>
          <a:p>
            <a:pPr fontAlgn="ctr"/>
            <a:r>
              <a:rPr lang="en-US" dirty="0"/>
              <a:t>Satisfy</a:t>
            </a:r>
          </a:p>
          <a:p>
            <a:pPr lvl="1" fontAlgn="ctr"/>
            <a:r>
              <a:rPr lang="en-US" sz="2800" dirty="0"/>
              <a:t>Input: </a:t>
            </a:r>
            <a:r>
              <a:rPr lang="en-US" sz="2800" dirty="0">
                <a:solidFill>
                  <a:srgbClr val="7030A0"/>
                </a:solidFill>
              </a:rPr>
              <a:t>model</a:t>
            </a:r>
            <a:r>
              <a:rPr lang="en-US" sz="2800" dirty="0"/>
              <a:t>, </a:t>
            </a:r>
            <a:r>
              <a:rPr lang="en-US" sz="2800" dirty="0">
                <a:solidFill>
                  <a:srgbClr val="7030A0"/>
                </a:solidFill>
              </a:rPr>
              <a:t>sentence</a:t>
            </a:r>
          </a:p>
          <a:p>
            <a:pPr lvl="1" fontAlgn="ctr"/>
            <a:r>
              <a:rPr lang="en-US" sz="2800" dirty="0"/>
              <a:t>Is this </a:t>
            </a:r>
            <a:r>
              <a:rPr lang="en-US" sz="2800" dirty="0">
                <a:solidFill>
                  <a:srgbClr val="7030A0"/>
                </a:solidFill>
              </a:rPr>
              <a:t>sentence</a:t>
            </a:r>
            <a:r>
              <a:rPr lang="en-US" sz="2800" dirty="0"/>
              <a:t> true in this </a:t>
            </a:r>
            <a:r>
              <a:rPr lang="en-US" sz="2800" dirty="0">
                <a:solidFill>
                  <a:srgbClr val="7030A0"/>
                </a:solidFill>
              </a:rPr>
              <a:t>model</a:t>
            </a:r>
            <a:r>
              <a:rPr lang="en-US" sz="2800" dirty="0"/>
              <a:t>?</a:t>
            </a:r>
          </a:p>
          <a:p>
            <a:pPr lvl="1" fontAlgn="ctr"/>
            <a:r>
              <a:rPr lang="en-US" sz="2800" dirty="0"/>
              <a:t>Does this model </a:t>
            </a:r>
            <a:r>
              <a:rPr lang="en-US" sz="2800" dirty="0">
                <a:solidFill>
                  <a:srgbClr val="C00000"/>
                </a:solidFill>
              </a:rPr>
              <a:t>satisfy</a:t>
            </a:r>
            <a:r>
              <a:rPr lang="en-US" sz="2800" dirty="0"/>
              <a:t> this sentence</a:t>
            </a:r>
          </a:p>
          <a:p>
            <a:pPr lvl="1" fontAlgn="ctr"/>
            <a:r>
              <a:rPr lang="en-US" sz="2800" dirty="0"/>
              <a:t>"Does this particular state of the world work?’</a:t>
            </a:r>
          </a:p>
          <a:p>
            <a:pPr lvl="1" fontAlgn="ctr">
              <a:buClr>
                <a:schemeClr val="tx1"/>
              </a:buClr>
            </a:pPr>
            <a:r>
              <a:rPr lang="en-US" sz="2800" dirty="0">
                <a:solidFill>
                  <a:srgbClr val="00B050"/>
                </a:solidFill>
              </a:rPr>
              <a:t>PL-TRUE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30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4B9C-C702-454C-8FC5-B20818772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Agent Vocab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1797D-17F4-4F16-9E8F-D97CF9FAA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7"/>
            <a:ext cx="10937937" cy="5638605"/>
          </a:xfrm>
        </p:spPr>
        <p:txBody>
          <a:bodyPr/>
          <a:lstStyle/>
          <a:p>
            <a:pPr fontAlgn="ctr"/>
            <a:r>
              <a:rPr lang="en-US" dirty="0"/>
              <a:t>Satisfiable</a:t>
            </a:r>
          </a:p>
          <a:p>
            <a:pPr lvl="1" fontAlgn="ctr"/>
            <a:r>
              <a:rPr lang="en-US" sz="2800" dirty="0"/>
              <a:t>Input: </a:t>
            </a:r>
            <a:r>
              <a:rPr lang="en-US" sz="2800" dirty="0">
                <a:solidFill>
                  <a:srgbClr val="7030A0"/>
                </a:solidFill>
              </a:rPr>
              <a:t>sentence</a:t>
            </a:r>
          </a:p>
          <a:p>
            <a:pPr lvl="1" fontAlgn="ctr"/>
            <a:r>
              <a:rPr lang="en-US" sz="2800" dirty="0"/>
              <a:t>Can find at least one model that satisfies this </a:t>
            </a:r>
            <a:r>
              <a:rPr lang="en-US" sz="2800" dirty="0">
                <a:solidFill>
                  <a:srgbClr val="7030A0"/>
                </a:solidFill>
              </a:rPr>
              <a:t>sentence</a:t>
            </a:r>
          </a:p>
          <a:p>
            <a:pPr lvl="3" fontAlgn="ctr"/>
            <a:r>
              <a:rPr lang="en-US" sz="2800" dirty="0"/>
              <a:t>(We often want to know what that model is)</a:t>
            </a:r>
          </a:p>
          <a:p>
            <a:pPr lvl="1" fontAlgn="ctr"/>
            <a:r>
              <a:rPr lang="en-US" sz="2800" dirty="0"/>
              <a:t>"Is it possible to make this </a:t>
            </a:r>
            <a:r>
              <a:rPr lang="en-US" sz="2800" dirty="0">
                <a:solidFill>
                  <a:srgbClr val="7030A0"/>
                </a:solidFill>
              </a:rPr>
              <a:t>sentence</a:t>
            </a:r>
            <a:r>
              <a:rPr lang="en-US" sz="2800" dirty="0"/>
              <a:t> true?"</a:t>
            </a:r>
          </a:p>
          <a:p>
            <a:pPr lvl="1" fontAlgn="ctr">
              <a:buClr>
                <a:schemeClr val="tx1"/>
              </a:buClr>
            </a:pPr>
            <a:r>
              <a:rPr lang="en-US" sz="2800" dirty="0">
                <a:solidFill>
                  <a:srgbClr val="00B050"/>
                </a:solidFill>
              </a:rPr>
              <a:t>DPLL</a:t>
            </a:r>
          </a:p>
          <a:p>
            <a:pPr fontAlgn="ctr"/>
            <a:endParaRPr lang="en-US" dirty="0"/>
          </a:p>
          <a:p>
            <a:pPr fontAlgn="ctr"/>
            <a:r>
              <a:rPr lang="en-US" dirty="0"/>
              <a:t>Valid</a:t>
            </a:r>
          </a:p>
          <a:p>
            <a:pPr lvl="1" fontAlgn="ctr"/>
            <a:r>
              <a:rPr lang="en-US" sz="2800" dirty="0"/>
              <a:t>Input: </a:t>
            </a:r>
            <a:r>
              <a:rPr lang="en-US" sz="2800" dirty="0">
                <a:solidFill>
                  <a:srgbClr val="7030A0"/>
                </a:solidFill>
              </a:rPr>
              <a:t>sentence</a:t>
            </a:r>
          </a:p>
          <a:p>
            <a:pPr lvl="1" fontAlgn="ctr">
              <a:buClr>
                <a:schemeClr val="tx1"/>
              </a:buClr>
            </a:pPr>
            <a:r>
              <a:rPr lang="en-US" sz="2800" dirty="0">
                <a:solidFill>
                  <a:srgbClr val="7030A0"/>
                </a:solidFill>
              </a:rPr>
              <a:t>sentence</a:t>
            </a:r>
            <a:r>
              <a:rPr lang="en-US" sz="2800" dirty="0"/>
              <a:t> is true in all possible models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22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4B9C-C702-454C-8FC5-B20818772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Logical Vocab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5F1797D-17F4-4F16-9E8F-D97CF9FAA8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2099" y="1113178"/>
                <a:ext cx="8194737" cy="5638604"/>
              </a:xfrm>
            </p:spPr>
            <p:txBody>
              <a:bodyPr/>
              <a:lstStyle/>
              <a:p>
                <a:pPr fontAlgn="ctr"/>
                <a:r>
                  <a:rPr lang="en-US" dirty="0"/>
                  <a:t>Literal</a:t>
                </a:r>
              </a:p>
              <a:p>
                <a:pPr lvl="1" fontAlgn="ctr"/>
                <a:r>
                  <a:rPr lang="en-US" sz="2800" dirty="0"/>
                  <a:t>Atomic sentence: </a:t>
                </a:r>
                <a:r>
                  <a:rPr lang="en-US" sz="2800" dirty="0">
                    <a:solidFill>
                      <a:srgbClr val="7030A0"/>
                    </a:solidFill>
                  </a:rPr>
                  <a:t>True</a:t>
                </a:r>
                <a:r>
                  <a:rPr lang="en-US" sz="2800" dirty="0"/>
                  <a:t>, </a:t>
                </a:r>
                <a:r>
                  <a:rPr lang="en-US" sz="2800" dirty="0">
                    <a:solidFill>
                      <a:srgbClr val="7030A0"/>
                    </a:solidFill>
                  </a:rPr>
                  <a:t>False</a:t>
                </a:r>
                <a:r>
                  <a:rPr lang="en-US" sz="2800" dirty="0"/>
                  <a:t>, </a:t>
                </a:r>
                <a:r>
                  <a:rPr lang="en-US" sz="2800" dirty="0">
                    <a:solidFill>
                      <a:srgbClr val="7030A0"/>
                    </a:solidFill>
                  </a:rPr>
                  <a:t>Symbol</a:t>
                </a:r>
                <a:r>
                  <a:rPr lang="en-US" sz="2800" dirty="0"/>
                  <a:t>, </a:t>
                </a:r>
                <a:r>
                  <a:rPr lang="en-US" sz="2800" dirty="0">
                    <a:solidFill>
                      <a:srgbClr val="7030A0"/>
                    </a:solidFill>
                    <a:sym typeface="Symbol"/>
                  </a:rPr>
                  <a:t>Symbol</a:t>
                </a:r>
                <a:endParaRPr lang="en-US" sz="2800" dirty="0">
                  <a:solidFill>
                    <a:srgbClr val="7030A0"/>
                  </a:solidFill>
                </a:endParaRPr>
              </a:p>
              <a:p>
                <a:pPr fontAlgn="ctr"/>
                <a:endParaRPr lang="en-US" sz="400" dirty="0"/>
              </a:p>
              <a:p>
                <a:pPr fontAlgn="ctr"/>
                <a:r>
                  <a:rPr lang="en-US" dirty="0"/>
                  <a:t>Clause</a:t>
                </a:r>
              </a:p>
              <a:p>
                <a:pPr lvl="1" fontAlgn="ctr"/>
                <a:r>
                  <a:rPr lang="en-US" sz="2800" dirty="0"/>
                  <a:t>Disjunction of literals: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8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</m:t>
                    </m:r>
                    <m:r>
                      <a:rPr lang="en-US" sz="28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US" sz="28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∨ ¬</m:t>
                    </m:r>
                    <m:r>
                      <a:rPr lang="en-US" sz="28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endParaRPr lang="en-US" sz="2800" dirty="0">
                  <a:solidFill>
                    <a:srgbClr val="7030A0"/>
                  </a:solidFill>
                </a:endParaRPr>
              </a:p>
              <a:p>
                <a:pPr fontAlgn="ctr"/>
                <a:endParaRPr lang="en-US" sz="400" dirty="0"/>
              </a:p>
              <a:p>
                <a:pPr fontAlgn="ctr"/>
                <a:r>
                  <a:rPr lang="en-US" dirty="0"/>
                  <a:t>Definite clause</a:t>
                </a:r>
              </a:p>
              <a:p>
                <a:pPr lvl="1" fontAlgn="ctr"/>
                <a:r>
                  <a:rPr lang="en-US" sz="2800" dirty="0"/>
                  <a:t>Disjunction of literals, </a:t>
                </a:r>
                <a:r>
                  <a:rPr lang="en-US" sz="2800" i="1" dirty="0"/>
                  <a:t>exactly one </a:t>
                </a:r>
                <a:r>
                  <a:rPr lang="en-US" sz="2800" dirty="0"/>
                  <a:t>is positive</a:t>
                </a:r>
              </a:p>
              <a:p>
                <a:pPr lvl="1" fontAlgn="ctr"/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</m:t>
                    </m:r>
                    <m:r>
                      <a:rPr lang="en-US" sz="28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8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</m:t>
                    </m:r>
                    <m:r>
                      <a:rPr lang="en-US" sz="28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US" sz="28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∨ ¬</m:t>
                    </m:r>
                    <m:r>
                      <a:rPr lang="en-US" sz="28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endParaRPr lang="en-US" sz="2800" dirty="0">
                  <a:solidFill>
                    <a:srgbClr val="7030A0"/>
                  </a:solidFill>
                </a:endParaRPr>
              </a:p>
              <a:p>
                <a:pPr fontAlgn="ctr"/>
                <a:endParaRPr lang="en-US" sz="400" dirty="0"/>
              </a:p>
              <a:p>
                <a:pPr fontAlgn="ctr"/>
                <a:r>
                  <a:rPr lang="en-US" dirty="0"/>
                  <a:t>Horn clause</a:t>
                </a:r>
              </a:p>
              <a:p>
                <a:pPr lvl="1" fontAlgn="ctr"/>
                <a:r>
                  <a:rPr lang="en-US" sz="2800" dirty="0"/>
                  <a:t>Disjunction of literals, </a:t>
                </a:r>
                <a:r>
                  <a:rPr lang="en-US" sz="2800" i="1" dirty="0"/>
                  <a:t>at most one </a:t>
                </a:r>
                <a:r>
                  <a:rPr lang="en-US" sz="2800" dirty="0"/>
                  <a:t>is positive</a:t>
                </a:r>
              </a:p>
              <a:p>
                <a:pPr lvl="1" fontAlgn="ctr"/>
                <a:r>
                  <a:rPr lang="en-US" sz="2800" dirty="0"/>
                  <a:t>All definite clauses are Horn clauses</a:t>
                </a:r>
              </a:p>
              <a:p>
                <a:pPr marL="0" lvl="1" indent="0" fontAlgn="ctr">
                  <a:buNone/>
                </a:pPr>
                <a:endParaRPr lang="en-US" sz="28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5F1797D-17F4-4F16-9E8F-D97CF9FAA8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2099" y="1113178"/>
                <a:ext cx="8194737" cy="5638604"/>
              </a:xfrm>
              <a:blipFill>
                <a:blip r:embed="rId2"/>
                <a:stretch>
                  <a:fillRect l="-1563" t="-1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7757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Entailment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implement a logical agent that proves entailment?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Logic language</a:t>
            </a:r>
          </a:p>
          <a:p>
            <a:pPr lvl="2"/>
            <a:r>
              <a:rPr lang="en-US" sz="2800" dirty="0"/>
              <a:t>Propositional logic</a:t>
            </a:r>
          </a:p>
          <a:p>
            <a:pPr lvl="2"/>
            <a:r>
              <a:rPr lang="en-US" sz="2800" dirty="0"/>
              <a:t>First order logic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Inference algorithms</a:t>
            </a:r>
          </a:p>
          <a:p>
            <a:pPr lvl="2"/>
            <a:r>
              <a:rPr lang="en-US" sz="2800" dirty="0"/>
              <a:t>Theorem proving</a:t>
            </a:r>
          </a:p>
          <a:p>
            <a:pPr lvl="2"/>
            <a:r>
              <a:rPr lang="en-US" sz="2800" dirty="0"/>
              <a:t>Model checking</a:t>
            </a:r>
          </a:p>
        </p:txBody>
      </p:sp>
    </p:spTree>
    <p:extLst>
      <p:ext uri="{BB962C8B-B14F-4D97-AF65-F5344CB8AC3E}">
        <p14:creationId xmlns:p14="http://schemas.microsoft.com/office/powerpoint/2010/main" val="2538614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578" y="2578937"/>
            <a:ext cx="11242843" cy="395241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dirty="0"/>
              <a:t>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dirty="0"/>
              <a:t> true or false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a symbol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/>
              <a:t>Lookup(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dirty="0"/>
              <a:t> Op(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 =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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/>
              <a:t>not(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(Arg1(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dirty="0"/>
              <a:t> Op(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 =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and(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(Arg1(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),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(Arg2(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))</a:t>
            </a:r>
          </a:p>
          <a:p>
            <a:pPr marL="0" indent="0">
              <a:buNone/>
            </a:pPr>
            <a:r>
              <a:rPr lang="en-US" dirty="0"/>
              <a:t>    etc.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(Sometimes called “recursion over syntax”)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33A52B9-0FCD-4BD1-B21D-85429D8D31E2}"/>
              </a:ext>
            </a:extLst>
          </p:cNvPr>
          <p:cNvSpPr txBox="1">
            <a:spLocks/>
          </p:cNvSpPr>
          <p:nvPr/>
        </p:nvSpPr>
        <p:spPr>
          <a:xfrm>
            <a:off x="552099" y="1113178"/>
            <a:ext cx="10515600" cy="203953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8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60375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4213" indent="-223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Check if sentence is true in given model</a:t>
            </a:r>
          </a:p>
          <a:p>
            <a:r>
              <a:rPr lang="en-US" dirty="0">
                <a:solidFill>
                  <a:schemeClr val="tx1"/>
                </a:solidFill>
              </a:rPr>
              <a:t>In other words, does the model </a:t>
            </a:r>
            <a:r>
              <a:rPr lang="en-US" i="1" dirty="0">
                <a:solidFill>
                  <a:srgbClr val="7030A0"/>
                </a:solidFill>
              </a:rPr>
              <a:t>satisfy</a:t>
            </a:r>
            <a:r>
              <a:rPr lang="en-US" dirty="0">
                <a:solidFill>
                  <a:schemeClr val="tx1"/>
                </a:solidFill>
              </a:rPr>
              <a:t> the sentence?</a:t>
            </a:r>
          </a:p>
        </p:txBody>
      </p:sp>
    </p:spTree>
    <p:extLst>
      <p:ext uri="{BB962C8B-B14F-4D97-AF65-F5344CB8AC3E}">
        <p14:creationId xmlns:p14="http://schemas.microsoft.com/office/powerpoint/2010/main" val="231947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Model 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9" y="994943"/>
            <a:ext cx="10515600" cy="2039539"/>
          </a:xfr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b="1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008000"/>
                </a:solidFill>
              </a:rPr>
              <a:t>TT-ENTAILS?</a:t>
            </a:r>
            <a:r>
              <a:rPr lang="en-US" dirty="0">
                <a:solidFill>
                  <a:srgbClr val="000090"/>
                </a:solidFill>
              </a:rPr>
              <a:t>(</a:t>
            </a:r>
            <a:r>
              <a:rPr lang="en-US" dirty="0">
                <a:solidFill>
                  <a:srgbClr val="0000FF"/>
                </a:solidFill>
              </a:rPr>
              <a:t>KB, α</a:t>
            </a:r>
            <a:r>
              <a:rPr lang="en-US" dirty="0">
                <a:solidFill>
                  <a:srgbClr val="000090"/>
                </a:solidFill>
              </a:rPr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true or false</a:t>
            </a:r>
            <a:br>
              <a:rPr lang="en-US" dirty="0"/>
            </a:b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4178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Model Checking, contd.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836" y="1428994"/>
            <a:ext cx="6172200" cy="2184398"/>
          </a:xfrm>
        </p:spPr>
        <p:txBody>
          <a:bodyPr/>
          <a:lstStyle/>
          <a:p>
            <a:r>
              <a:rPr lang="en-US" dirty="0"/>
              <a:t>Same recursion as backtracking</a:t>
            </a:r>
          </a:p>
          <a:p>
            <a:r>
              <a:rPr lang="en-US" dirty="0"/>
              <a:t>O(2</a:t>
            </a:r>
            <a:r>
              <a:rPr lang="en-US" baseline="30000" dirty="0"/>
              <a:t>n</a:t>
            </a:r>
            <a:r>
              <a:rPr lang="en-US" dirty="0"/>
              <a:t>) time, linear space</a:t>
            </a:r>
          </a:p>
          <a:p>
            <a:r>
              <a:rPr lang="en-US" dirty="0"/>
              <a:t>We can do much better!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5036756" y="1207249"/>
            <a:ext cx="7053341" cy="3981803"/>
            <a:chOff x="5012326" y="1371600"/>
            <a:chExt cx="7078272" cy="3995878"/>
          </a:xfrm>
        </p:grpSpPr>
        <p:sp>
          <p:nvSpPr>
            <p:cNvPr id="4" name="Oval 3"/>
            <p:cNvSpPr/>
            <p:nvPr/>
          </p:nvSpPr>
          <p:spPr>
            <a:xfrm>
              <a:off x="8382000" y="1371600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6" name="Straight Arrow Connector 5"/>
            <p:cNvCxnSpPr>
              <a:stCxn id="4" idx="3"/>
            </p:cNvCxnSpPr>
            <p:nvPr/>
          </p:nvCxnSpPr>
          <p:spPr>
            <a:xfrm flipH="1">
              <a:off x="8077200" y="1566722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>
              <a:stCxn id="4" idx="5"/>
            </p:cNvCxnSpPr>
            <p:nvPr/>
          </p:nvCxnSpPr>
          <p:spPr>
            <a:xfrm>
              <a:off x="8577122" y="1566722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/>
            <p:cNvSpPr/>
            <p:nvPr/>
          </p:nvSpPr>
          <p:spPr>
            <a:xfrm>
              <a:off x="7882078" y="2090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3" name="Straight Arrow Connector 12"/>
            <p:cNvCxnSpPr>
              <a:stCxn id="12" idx="3"/>
            </p:cNvCxnSpPr>
            <p:nvPr/>
          </p:nvCxnSpPr>
          <p:spPr>
            <a:xfrm flipH="1">
              <a:off x="7577278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2" idx="5"/>
            </p:cNvCxnSpPr>
            <p:nvPr/>
          </p:nvCxnSpPr>
          <p:spPr>
            <a:xfrm>
              <a:off x="8077200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8872678" y="2090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6" name="Straight Arrow Connector 15"/>
            <p:cNvCxnSpPr>
              <a:stCxn id="15" idx="3"/>
            </p:cNvCxnSpPr>
            <p:nvPr/>
          </p:nvCxnSpPr>
          <p:spPr>
            <a:xfrm flipH="1">
              <a:off x="8567878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15" idx="5"/>
            </p:cNvCxnSpPr>
            <p:nvPr/>
          </p:nvCxnSpPr>
          <p:spPr>
            <a:xfrm>
              <a:off x="9067800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7391400" y="2852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9" name="Straight Arrow Connector 18"/>
            <p:cNvCxnSpPr>
              <a:stCxn id="18" idx="3"/>
            </p:cNvCxnSpPr>
            <p:nvPr/>
          </p:nvCxnSpPr>
          <p:spPr>
            <a:xfrm flipH="1">
              <a:off x="7086600" y="3048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8" idx="5"/>
            </p:cNvCxnSpPr>
            <p:nvPr/>
          </p:nvCxnSpPr>
          <p:spPr>
            <a:xfrm>
              <a:off x="7586522" y="3048000"/>
              <a:ext cx="185878" cy="381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/>
            <p:cNvSpPr/>
            <p:nvPr/>
          </p:nvSpPr>
          <p:spPr>
            <a:xfrm>
              <a:off x="9329878" y="2852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22" name="Straight Arrow Connector 21"/>
            <p:cNvCxnSpPr>
              <a:stCxn id="21" idx="3"/>
            </p:cNvCxnSpPr>
            <p:nvPr/>
          </p:nvCxnSpPr>
          <p:spPr>
            <a:xfrm flipH="1">
              <a:off x="9220200" y="3048000"/>
              <a:ext cx="143156" cy="30480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21" idx="5"/>
            </p:cNvCxnSpPr>
            <p:nvPr/>
          </p:nvCxnSpPr>
          <p:spPr>
            <a:xfrm>
              <a:off x="9525000" y="3048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6324600" y="46054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30" name="Straight Arrow Connector 29"/>
            <p:cNvCxnSpPr>
              <a:stCxn id="29" idx="3"/>
            </p:cNvCxnSpPr>
            <p:nvPr/>
          </p:nvCxnSpPr>
          <p:spPr>
            <a:xfrm flipH="1">
              <a:off x="6019800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29" idx="5"/>
            </p:cNvCxnSpPr>
            <p:nvPr/>
          </p:nvCxnSpPr>
          <p:spPr>
            <a:xfrm>
              <a:off x="6519722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10472878" y="46054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33" name="Straight Arrow Connector 32"/>
            <p:cNvCxnSpPr>
              <a:stCxn id="32" idx="3"/>
            </p:cNvCxnSpPr>
            <p:nvPr/>
          </p:nvCxnSpPr>
          <p:spPr>
            <a:xfrm flipH="1">
              <a:off x="10168078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32" idx="5"/>
            </p:cNvCxnSpPr>
            <p:nvPr/>
          </p:nvCxnSpPr>
          <p:spPr>
            <a:xfrm>
              <a:off x="10668000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H="1">
              <a:off x="6477000" y="4191000"/>
              <a:ext cx="228600" cy="4144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10287000" y="4191000"/>
              <a:ext cx="262078" cy="4144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>
              <a:off x="6781800" y="3703918"/>
              <a:ext cx="228600" cy="38100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9952316" y="3706908"/>
              <a:ext cx="228600" cy="38100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7083172" y="1541351"/>
              <a:ext cx="1131216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1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803344" y="1571813"/>
              <a:ext cx="1186297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1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563215" y="2276457"/>
              <a:ext cx="1131216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2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329272" y="2306919"/>
              <a:ext cx="1186297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2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0901084" y="4849907"/>
              <a:ext cx="1189514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 err="1">
                  <a:solidFill>
                    <a:srgbClr val="7030A0"/>
                  </a:solidFill>
                </a:rPr>
                <a:t>n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012326" y="4834387"/>
              <a:ext cx="1134434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 err="1">
                  <a:solidFill>
                    <a:srgbClr val="7030A0"/>
                  </a:solidFill>
                </a:rPr>
                <a:t>n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</p:grpSp>
      <p:sp>
        <p:nvSpPr>
          <p:cNvPr id="50" name="TextBox 49"/>
          <p:cNvSpPr txBox="1"/>
          <p:nvPr/>
        </p:nvSpPr>
        <p:spPr>
          <a:xfrm rot="16200000">
            <a:off x="5483415" y="6114715"/>
            <a:ext cx="1117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11111…1</a:t>
            </a:r>
          </a:p>
        </p:txBody>
      </p:sp>
      <p:sp>
        <p:nvSpPr>
          <p:cNvPr id="51" name="TextBox 50"/>
          <p:cNvSpPr txBox="1"/>
          <p:nvPr/>
        </p:nvSpPr>
        <p:spPr>
          <a:xfrm rot="16200000">
            <a:off x="10496116" y="6144640"/>
            <a:ext cx="1057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0000…0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5931647" y="5244353"/>
            <a:ext cx="268941" cy="268941"/>
            <a:chOff x="5931647" y="5244353"/>
            <a:chExt cx="268941" cy="268941"/>
          </a:xfrm>
        </p:grpSpPr>
        <p:sp>
          <p:nvSpPr>
            <p:cNvPr id="54" name="Rectangle 5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62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57" name="Straight Connector 56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Group 70"/>
          <p:cNvGrpSpPr/>
          <p:nvPr/>
        </p:nvGrpSpPr>
        <p:grpSpPr>
          <a:xfrm>
            <a:off x="6741459" y="5257800"/>
            <a:ext cx="268941" cy="268941"/>
            <a:chOff x="6741459" y="5257800"/>
            <a:chExt cx="268941" cy="268941"/>
          </a:xfrm>
        </p:grpSpPr>
        <p:sp>
          <p:nvSpPr>
            <p:cNvPr id="55" name="Rectangle 54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Group 72"/>
          <p:cNvGrpSpPr/>
          <p:nvPr/>
        </p:nvGrpSpPr>
        <p:grpSpPr>
          <a:xfrm>
            <a:off x="7543800" y="5257800"/>
            <a:ext cx="268941" cy="268941"/>
            <a:chOff x="5931647" y="5244353"/>
            <a:chExt cx="268941" cy="268941"/>
          </a:xfrm>
        </p:grpSpPr>
        <p:sp>
          <p:nvSpPr>
            <p:cNvPr id="74" name="Rectangle 7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oup 7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76" name="Straight Connector 7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8" name="Group 77"/>
          <p:cNvGrpSpPr/>
          <p:nvPr/>
        </p:nvGrpSpPr>
        <p:grpSpPr>
          <a:xfrm>
            <a:off x="8798859" y="5257800"/>
            <a:ext cx="268941" cy="268941"/>
            <a:chOff x="5931647" y="5244353"/>
            <a:chExt cx="268941" cy="268941"/>
          </a:xfrm>
        </p:grpSpPr>
        <p:sp>
          <p:nvSpPr>
            <p:cNvPr id="79" name="Rectangle 78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81" name="Straight Connector 80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Group 82"/>
          <p:cNvGrpSpPr/>
          <p:nvPr/>
        </p:nvGrpSpPr>
        <p:grpSpPr>
          <a:xfrm>
            <a:off x="9484659" y="5257800"/>
            <a:ext cx="268941" cy="268941"/>
            <a:chOff x="5931647" y="5244353"/>
            <a:chExt cx="268941" cy="268941"/>
          </a:xfrm>
        </p:grpSpPr>
        <p:sp>
          <p:nvSpPr>
            <p:cNvPr id="84" name="Rectangle 8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86" name="Straight Connector 8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8" name="Group 87"/>
          <p:cNvGrpSpPr/>
          <p:nvPr/>
        </p:nvGrpSpPr>
        <p:grpSpPr>
          <a:xfrm>
            <a:off x="10058400" y="5257800"/>
            <a:ext cx="268941" cy="268941"/>
            <a:chOff x="5931647" y="5244353"/>
            <a:chExt cx="268941" cy="268941"/>
          </a:xfrm>
        </p:grpSpPr>
        <p:sp>
          <p:nvSpPr>
            <p:cNvPr id="89" name="Rectangle 88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91" name="Straight Connector 90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Group 92"/>
          <p:cNvGrpSpPr/>
          <p:nvPr/>
        </p:nvGrpSpPr>
        <p:grpSpPr>
          <a:xfrm>
            <a:off x="8189259" y="5257800"/>
            <a:ext cx="268941" cy="268941"/>
            <a:chOff x="6741459" y="5257800"/>
            <a:chExt cx="268941" cy="268941"/>
          </a:xfrm>
        </p:grpSpPr>
        <p:sp>
          <p:nvSpPr>
            <p:cNvPr id="94" name="Rectangle 93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5" name="Group 94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96" name="Straight Connector 95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8" name="Group 97"/>
          <p:cNvGrpSpPr/>
          <p:nvPr/>
        </p:nvGrpSpPr>
        <p:grpSpPr>
          <a:xfrm>
            <a:off x="10932459" y="5257800"/>
            <a:ext cx="268941" cy="268941"/>
            <a:chOff x="6741459" y="5257800"/>
            <a:chExt cx="268941" cy="268941"/>
          </a:xfrm>
        </p:grpSpPr>
        <p:sp>
          <p:nvSpPr>
            <p:cNvPr id="99" name="Rectangle 98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0" name="Group 9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01" name="Straight Connector 100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3" name="Group 102"/>
          <p:cNvGrpSpPr/>
          <p:nvPr/>
        </p:nvGrpSpPr>
        <p:grpSpPr>
          <a:xfrm>
            <a:off x="6741459" y="5562600"/>
            <a:ext cx="268941" cy="268941"/>
            <a:chOff x="6741459" y="5257800"/>
            <a:chExt cx="268941" cy="268941"/>
          </a:xfrm>
        </p:grpSpPr>
        <p:sp>
          <p:nvSpPr>
            <p:cNvPr id="104" name="Rectangle 103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5" name="Group 104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06" name="Straight Connector 105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8" name="Group 107"/>
          <p:cNvGrpSpPr/>
          <p:nvPr/>
        </p:nvGrpSpPr>
        <p:grpSpPr>
          <a:xfrm>
            <a:off x="8189259" y="5562600"/>
            <a:ext cx="268941" cy="268941"/>
            <a:chOff x="6741459" y="5257800"/>
            <a:chExt cx="268941" cy="268941"/>
          </a:xfrm>
        </p:grpSpPr>
        <p:sp>
          <p:nvSpPr>
            <p:cNvPr id="109" name="Rectangle 108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" name="Group 10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3" name="Group 112"/>
          <p:cNvGrpSpPr/>
          <p:nvPr/>
        </p:nvGrpSpPr>
        <p:grpSpPr>
          <a:xfrm>
            <a:off x="10932459" y="5562600"/>
            <a:ext cx="268941" cy="268941"/>
            <a:chOff x="5931647" y="5244353"/>
            <a:chExt cx="268941" cy="268941"/>
          </a:xfrm>
        </p:grpSpPr>
        <p:sp>
          <p:nvSpPr>
            <p:cNvPr id="114" name="Rectangle 11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5" name="Group 11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116" name="Straight Connector 11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8" name="TextBox 117"/>
          <p:cNvSpPr txBox="1"/>
          <p:nvPr/>
        </p:nvSpPr>
        <p:spPr>
          <a:xfrm>
            <a:off x="4572000" y="5145294"/>
            <a:ext cx="575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KB?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4572000" y="5356460"/>
            <a:ext cx="4924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800" i="1" dirty="0">
                <a:solidFill>
                  <a:srgbClr val="7030A0"/>
                </a:solidFill>
                <a:latin typeface="Times New Roman"/>
                <a:cs typeface="Times New Roman"/>
              </a:rPr>
              <a:t>α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47878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900" y="1180790"/>
            <a:ext cx="6172200" cy="2184398"/>
          </a:xfrm>
        </p:spPr>
        <p:txBody>
          <a:bodyPr/>
          <a:lstStyle/>
          <a:p>
            <a:r>
              <a:rPr lang="en-US" dirty="0"/>
              <a:t>Which would you choose?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DFS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BFS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5036756" y="1207249"/>
            <a:ext cx="7053341" cy="3981803"/>
            <a:chOff x="5012326" y="1371600"/>
            <a:chExt cx="7078272" cy="3995878"/>
          </a:xfrm>
        </p:grpSpPr>
        <p:sp>
          <p:nvSpPr>
            <p:cNvPr id="4" name="Oval 3"/>
            <p:cNvSpPr/>
            <p:nvPr/>
          </p:nvSpPr>
          <p:spPr>
            <a:xfrm>
              <a:off x="8382000" y="1371600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6" name="Straight Arrow Connector 5"/>
            <p:cNvCxnSpPr>
              <a:stCxn id="4" idx="3"/>
            </p:cNvCxnSpPr>
            <p:nvPr/>
          </p:nvCxnSpPr>
          <p:spPr>
            <a:xfrm flipH="1">
              <a:off x="8077200" y="1566722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>
              <a:stCxn id="4" idx="5"/>
            </p:cNvCxnSpPr>
            <p:nvPr/>
          </p:nvCxnSpPr>
          <p:spPr>
            <a:xfrm>
              <a:off x="8577122" y="1566722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/>
            <p:cNvSpPr/>
            <p:nvPr/>
          </p:nvSpPr>
          <p:spPr>
            <a:xfrm>
              <a:off x="7882078" y="2090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3" name="Straight Arrow Connector 12"/>
            <p:cNvCxnSpPr>
              <a:stCxn id="12" idx="3"/>
            </p:cNvCxnSpPr>
            <p:nvPr/>
          </p:nvCxnSpPr>
          <p:spPr>
            <a:xfrm flipH="1">
              <a:off x="7577278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2" idx="5"/>
            </p:cNvCxnSpPr>
            <p:nvPr/>
          </p:nvCxnSpPr>
          <p:spPr>
            <a:xfrm>
              <a:off x="8077200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8872678" y="2090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6" name="Straight Arrow Connector 15"/>
            <p:cNvCxnSpPr>
              <a:stCxn id="15" idx="3"/>
            </p:cNvCxnSpPr>
            <p:nvPr/>
          </p:nvCxnSpPr>
          <p:spPr>
            <a:xfrm flipH="1">
              <a:off x="8567878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15" idx="5"/>
            </p:cNvCxnSpPr>
            <p:nvPr/>
          </p:nvCxnSpPr>
          <p:spPr>
            <a:xfrm>
              <a:off x="9067800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7391400" y="2852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9" name="Straight Arrow Connector 18"/>
            <p:cNvCxnSpPr>
              <a:stCxn id="18" idx="3"/>
            </p:cNvCxnSpPr>
            <p:nvPr/>
          </p:nvCxnSpPr>
          <p:spPr>
            <a:xfrm flipH="1">
              <a:off x="7086600" y="3048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8" idx="5"/>
            </p:cNvCxnSpPr>
            <p:nvPr/>
          </p:nvCxnSpPr>
          <p:spPr>
            <a:xfrm>
              <a:off x="7586522" y="3048000"/>
              <a:ext cx="185878" cy="381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/>
            <p:cNvSpPr/>
            <p:nvPr/>
          </p:nvSpPr>
          <p:spPr>
            <a:xfrm>
              <a:off x="9329878" y="2852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22" name="Straight Arrow Connector 21"/>
            <p:cNvCxnSpPr>
              <a:stCxn id="21" idx="3"/>
            </p:cNvCxnSpPr>
            <p:nvPr/>
          </p:nvCxnSpPr>
          <p:spPr>
            <a:xfrm flipH="1">
              <a:off x="9220200" y="3048000"/>
              <a:ext cx="143156" cy="30480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21" idx="5"/>
            </p:cNvCxnSpPr>
            <p:nvPr/>
          </p:nvCxnSpPr>
          <p:spPr>
            <a:xfrm>
              <a:off x="9525000" y="3048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6324600" y="46054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30" name="Straight Arrow Connector 29"/>
            <p:cNvCxnSpPr>
              <a:stCxn id="29" idx="3"/>
            </p:cNvCxnSpPr>
            <p:nvPr/>
          </p:nvCxnSpPr>
          <p:spPr>
            <a:xfrm flipH="1">
              <a:off x="6019800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29" idx="5"/>
            </p:cNvCxnSpPr>
            <p:nvPr/>
          </p:nvCxnSpPr>
          <p:spPr>
            <a:xfrm>
              <a:off x="6519722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10472878" y="46054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33" name="Straight Arrow Connector 32"/>
            <p:cNvCxnSpPr>
              <a:stCxn id="32" idx="3"/>
            </p:cNvCxnSpPr>
            <p:nvPr/>
          </p:nvCxnSpPr>
          <p:spPr>
            <a:xfrm flipH="1">
              <a:off x="10168078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32" idx="5"/>
            </p:cNvCxnSpPr>
            <p:nvPr/>
          </p:nvCxnSpPr>
          <p:spPr>
            <a:xfrm>
              <a:off x="10668000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H="1">
              <a:off x="6477000" y="4191000"/>
              <a:ext cx="228600" cy="4144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10287000" y="4191000"/>
              <a:ext cx="262078" cy="4144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>
              <a:off x="6781800" y="3703918"/>
              <a:ext cx="228600" cy="38100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9952316" y="3706908"/>
              <a:ext cx="228600" cy="38100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7083172" y="1541351"/>
              <a:ext cx="1131216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1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803344" y="1571813"/>
              <a:ext cx="1186297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1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563215" y="2276457"/>
              <a:ext cx="1131216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2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329272" y="2306919"/>
              <a:ext cx="1186297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2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0901084" y="4849907"/>
              <a:ext cx="1189514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 err="1">
                  <a:solidFill>
                    <a:srgbClr val="7030A0"/>
                  </a:solidFill>
                </a:rPr>
                <a:t>n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012326" y="4834387"/>
              <a:ext cx="1134434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 err="1">
                  <a:solidFill>
                    <a:srgbClr val="7030A0"/>
                  </a:solidFill>
                </a:rPr>
                <a:t>n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</p:grpSp>
      <p:sp>
        <p:nvSpPr>
          <p:cNvPr id="50" name="TextBox 49"/>
          <p:cNvSpPr txBox="1"/>
          <p:nvPr/>
        </p:nvSpPr>
        <p:spPr>
          <a:xfrm rot="16200000">
            <a:off x="5483415" y="6114715"/>
            <a:ext cx="1117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11111…1</a:t>
            </a:r>
          </a:p>
        </p:txBody>
      </p:sp>
      <p:sp>
        <p:nvSpPr>
          <p:cNvPr id="51" name="TextBox 50"/>
          <p:cNvSpPr txBox="1"/>
          <p:nvPr/>
        </p:nvSpPr>
        <p:spPr>
          <a:xfrm rot="16200000">
            <a:off x="10496116" y="6144640"/>
            <a:ext cx="1057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0000…0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5931647" y="5244353"/>
            <a:ext cx="268941" cy="268941"/>
            <a:chOff x="5931647" y="5244353"/>
            <a:chExt cx="268941" cy="268941"/>
          </a:xfrm>
        </p:grpSpPr>
        <p:sp>
          <p:nvSpPr>
            <p:cNvPr id="54" name="Rectangle 5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62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57" name="Straight Connector 56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Group 70"/>
          <p:cNvGrpSpPr/>
          <p:nvPr/>
        </p:nvGrpSpPr>
        <p:grpSpPr>
          <a:xfrm>
            <a:off x="6741459" y="5257800"/>
            <a:ext cx="268941" cy="268941"/>
            <a:chOff x="6741459" y="5257800"/>
            <a:chExt cx="268941" cy="268941"/>
          </a:xfrm>
        </p:grpSpPr>
        <p:sp>
          <p:nvSpPr>
            <p:cNvPr id="55" name="Rectangle 54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Group 72"/>
          <p:cNvGrpSpPr/>
          <p:nvPr/>
        </p:nvGrpSpPr>
        <p:grpSpPr>
          <a:xfrm>
            <a:off x="7543800" y="5257800"/>
            <a:ext cx="268941" cy="268941"/>
            <a:chOff x="5931647" y="5244353"/>
            <a:chExt cx="268941" cy="268941"/>
          </a:xfrm>
        </p:grpSpPr>
        <p:sp>
          <p:nvSpPr>
            <p:cNvPr id="74" name="Rectangle 7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oup 7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76" name="Straight Connector 7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8" name="Group 77"/>
          <p:cNvGrpSpPr/>
          <p:nvPr/>
        </p:nvGrpSpPr>
        <p:grpSpPr>
          <a:xfrm>
            <a:off x="8798859" y="5257800"/>
            <a:ext cx="268941" cy="268941"/>
            <a:chOff x="5931647" y="5244353"/>
            <a:chExt cx="268941" cy="268941"/>
          </a:xfrm>
        </p:grpSpPr>
        <p:sp>
          <p:nvSpPr>
            <p:cNvPr id="79" name="Rectangle 78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81" name="Straight Connector 80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Group 82"/>
          <p:cNvGrpSpPr/>
          <p:nvPr/>
        </p:nvGrpSpPr>
        <p:grpSpPr>
          <a:xfrm>
            <a:off x="9484659" y="5257800"/>
            <a:ext cx="268941" cy="268941"/>
            <a:chOff x="5931647" y="5244353"/>
            <a:chExt cx="268941" cy="268941"/>
          </a:xfrm>
        </p:grpSpPr>
        <p:sp>
          <p:nvSpPr>
            <p:cNvPr id="84" name="Rectangle 8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86" name="Straight Connector 8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8" name="Group 87"/>
          <p:cNvGrpSpPr/>
          <p:nvPr/>
        </p:nvGrpSpPr>
        <p:grpSpPr>
          <a:xfrm>
            <a:off x="10058400" y="5257800"/>
            <a:ext cx="268941" cy="268941"/>
            <a:chOff x="5931647" y="5244353"/>
            <a:chExt cx="268941" cy="268941"/>
          </a:xfrm>
        </p:grpSpPr>
        <p:sp>
          <p:nvSpPr>
            <p:cNvPr id="89" name="Rectangle 88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91" name="Straight Connector 90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Group 92"/>
          <p:cNvGrpSpPr/>
          <p:nvPr/>
        </p:nvGrpSpPr>
        <p:grpSpPr>
          <a:xfrm>
            <a:off x="8189259" y="5257800"/>
            <a:ext cx="268941" cy="268941"/>
            <a:chOff x="6741459" y="5257800"/>
            <a:chExt cx="268941" cy="268941"/>
          </a:xfrm>
        </p:grpSpPr>
        <p:sp>
          <p:nvSpPr>
            <p:cNvPr id="94" name="Rectangle 93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5" name="Group 94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96" name="Straight Connector 95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8" name="Group 97"/>
          <p:cNvGrpSpPr/>
          <p:nvPr/>
        </p:nvGrpSpPr>
        <p:grpSpPr>
          <a:xfrm>
            <a:off x="10932459" y="5257800"/>
            <a:ext cx="268941" cy="268941"/>
            <a:chOff x="6741459" y="5257800"/>
            <a:chExt cx="268941" cy="268941"/>
          </a:xfrm>
        </p:grpSpPr>
        <p:sp>
          <p:nvSpPr>
            <p:cNvPr id="99" name="Rectangle 98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0" name="Group 9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01" name="Straight Connector 100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3" name="Group 102"/>
          <p:cNvGrpSpPr/>
          <p:nvPr/>
        </p:nvGrpSpPr>
        <p:grpSpPr>
          <a:xfrm>
            <a:off x="6741459" y="5562600"/>
            <a:ext cx="268941" cy="268941"/>
            <a:chOff x="6741459" y="5257800"/>
            <a:chExt cx="268941" cy="268941"/>
          </a:xfrm>
        </p:grpSpPr>
        <p:sp>
          <p:nvSpPr>
            <p:cNvPr id="104" name="Rectangle 103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5" name="Group 104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06" name="Straight Connector 105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8" name="Group 107"/>
          <p:cNvGrpSpPr/>
          <p:nvPr/>
        </p:nvGrpSpPr>
        <p:grpSpPr>
          <a:xfrm>
            <a:off x="8189259" y="5562600"/>
            <a:ext cx="268941" cy="268941"/>
            <a:chOff x="6741459" y="5257800"/>
            <a:chExt cx="268941" cy="268941"/>
          </a:xfrm>
        </p:grpSpPr>
        <p:sp>
          <p:nvSpPr>
            <p:cNvPr id="109" name="Rectangle 108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" name="Group 10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3" name="Group 112"/>
          <p:cNvGrpSpPr/>
          <p:nvPr/>
        </p:nvGrpSpPr>
        <p:grpSpPr>
          <a:xfrm>
            <a:off x="10932459" y="5562600"/>
            <a:ext cx="268941" cy="268941"/>
            <a:chOff x="5931647" y="5244353"/>
            <a:chExt cx="268941" cy="268941"/>
          </a:xfrm>
        </p:grpSpPr>
        <p:sp>
          <p:nvSpPr>
            <p:cNvPr id="114" name="Rectangle 11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5" name="Group 11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116" name="Straight Connector 11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8" name="TextBox 117"/>
          <p:cNvSpPr txBox="1"/>
          <p:nvPr/>
        </p:nvSpPr>
        <p:spPr>
          <a:xfrm>
            <a:off x="4572000" y="5145294"/>
            <a:ext cx="575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KB?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4572000" y="5356460"/>
            <a:ext cx="4924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800" i="1" dirty="0">
                <a:solidFill>
                  <a:srgbClr val="7030A0"/>
                </a:solidFill>
                <a:latin typeface="Times New Roman"/>
                <a:cs typeface="Times New Roman"/>
              </a:rPr>
              <a:t>α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68021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Model 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9" y="994943"/>
            <a:ext cx="10515600" cy="2039539"/>
          </a:xfr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b="1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008000"/>
                </a:solidFill>
              </a:rPr>
              <a:t>TT-ENTAILS?</a:t>
            </a:r>
            <a:r>
              <a:rPr lang="en-US" dirty="0">
                <a:solidFill>
                  <a:srgbClr val="000090"/>
                </a:solidFill>
              </a:rPr>
              <a:t>(</a:t>
            </a:r>
            <a:r>
              <a:rPr lang="en-US" dirty="0">
                <a:solidFill>
                  <a:srgbClr val="0000FF"/>
                </a:solidFill>
              </a:rPr>
              <a:t>KB, α</a:t>
            </a:r>
            <a:r>
              <a:rPr lang="en-US" dirty="0">
                <a:solidFill>
                  <a:srgbClr val="000090"/>
                </a:solidFill>
              </a:rPr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true or false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symbols(KB) U symbols(α),{}</a:t>
            </a:r>
            <a:r>
              <a:rPr lang="en-US" dirty="0"/>
              <a:t>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100" dirty="0">
              <a:solidFill>
                <a:srgbClr val="CC00CC"/>
              </a:solidFill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</a:t>
            </a:r>
            <a:r>
              <a:rPr lang="en-US" dirty="0" err="1">
                <a:solidFill>
                  <a:srgbClr val="0000FF"/>
                </a:solidFill>
              </a:rPr>
              <a:t>symbols,model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true or false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empty?(</a:t>
            </a:r>
            <a:r>
              <a:rPr lang="en-US" dirty="0">
                <a:solidFill>
                  <a:srgbClr val="0000FF"/>
                </a:solidFill>
              </a:rPr>
              <a:t>symbols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dirty="0"/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    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model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α, model</a:t>
            </a:r>
            <a:r>
              <a:rPr lang="en-US" dirty="0"/>
              <a:t>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        </a:t>
            </a:r>
            <a:r>
              <a:rPr lang="en-US" dirty="0">
                <a:solidFill>
                  <a:srgbClr val="7030A0"/>
                </a:solidFill>
              </a:rPr>
              <a:t>else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/>
              <a:t>true</a:t>
            </a:r>
            <a:endParaRPr lang="en-US" i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i="1" dirty="0"/>
              <a:t>    </a:t>
            </a:r>
            <a:r>
              <a:rPr lang="en-US" dirty="0">
                <a:solidFill>
                  <a:srgbClr val="7030A0"/>
                </a:solidFill>
              </a:rPr>
              <a:t>else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/>
              <a:t>            </a:t>
            </a:r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/>
              <a:t> ← first(</a:t>
            </a:r>
            <a:r>
              <a:rPr lang="en-US" dirty="0">
                <a:solidFill>
                  <a:srgbClr val="0000FF"/>
                </a:solidFill>
              </a:rPr>
              <a:t>symbols)</a:t>
            </a:r>
            <a:br>
              <a:rPr lang="en-US" dirty="0">
                <a:solidFill>
                  <a:srgbClr val="0000FF"/>
                </a:solidFill>
              </a:rPr>
            </a:br>
            <a:r>
              <a:rPr lang="en-US" dirty="0">
                <a:solidFill>
                  <a:srgbClr val="0000FF"/>
                </a:solidFill>
              </a:rPr>
              <a:t>            rest ← rest(symbols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   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/>
              <a:t>  and </a:t>
            </a:r>
            <a:r>
              <a:rPr lang="en-US" dirty="0"/>
              <a:t>(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rest, model ∪ {P = true}</a:t>
            </a:r>
            <a:r>
              <a:rPr lang="en-US" dirty="0"/>
              <a:t>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                     </a:t>
            </a:r>
            <a:r>
              <a:rPr lang="en-US" dirty="0"/>
              <a:t>          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rest, model ∪ {P = false }</a:t>
            </a:r>
            <a:r>
              <a:rPr lang="en-US" dirty="0"/>
              <a:t>)) </a:t>
            </a:r>
          </a:p>
          <a:p>
            <a:pPr marL="0" indent="0">
              <a:lnSpc>
                <a:spcPct val="120000"/>
              </a:lnSpc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13204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Inference: Proofs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524" y="1113594"/>
            <a:ext cx="11591476" cy="5541206"/>
          </a:xfrm>
        </p:spPr>
        <p:txBody>
          <a:bodyPr/>
          <a:lstStyle/>
          <a:p>
            <a:r>
              <a:rPr lang="en-US" dirty="0"/>
              <a:t>A proof is a </a:t>
            </a:r>
            <a:r>
              <a:rPr lang="en-US" i="1" dirty="0"/>
              <a:t>demonstration</a:t>
            </a:r>
            <a:r>
              <a:rPr lang="en-US" dirty="0"/>
              <a:t> of entailment between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</a:t>
            </a:r>
          </a:p>
          <a:p>
            <a:r>
              <a:rPr lang="en-US" dirty="0"/>
              <a:t>Method 1: </a:t>
            </a:r>
            <a:r>
              <a:rPr lang="en-US" i="1" dirty="0">
                <a:solidFill>
                  <a:srgbClr val="C00000"/>
                </a:solidFill>
              </a:rPr>
              <a:t>model-checking</a:t>
            </a:r>
          </a:p>
          <a:p>
            <a:pPr lvl="1"/>
            <a:r>
              <a:rPr lang="en-US" dirty="0"/>
              <a:t>For every possible world, 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>
                <a:sym typeface="Symbol"/>
              </a:rPr>
              <a:t>is true m</a:t>
            </a:r>
            <a:r>
              <a:rPr lang="en-US" dirty="0"/>
              <a:t>ake sure that </a:t>
            </a:r>
            <a:r>
              <a:rPr lang="en-US" dirty="0">
                <a:sym typeface="Symbol"/>
              </a:rPr>
              <a:t>is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ym typeface="Symbol"/>
              </a:rPr>
              <a:t> true too</a:t>
            </a:r>
          </a:p>
          <a:p>
            <a:pPr lvl="1"/>
            <a:r>
              <a:rPr lang="en-US" dirty="0">
                <a:sym typeface="Symbol"/>
              </a:rPr>
              <a:t>OK for propositional logic (finitely many worlds); not easy for first-order logic</a:t>
            </a:r>
          </a:p>
          <a:p>
            <a:endParaRPr lang="en-US" dirty="0">
              <a:sym typeface="Symbol"/>
            </a:endParaRPr>
          </a:p>
          <a:p>
            <a:r>
              <a:rPr lang="en-US" dirty="0">
                <a:sym typeface="Symbol"/>
              </a:rPr>
              <a:t>Method 2: </a:t>
            </a:r>
            <a:r>
              <a:rPr lang="en-US" i="1" dirty="0">
                <a:solidFill>
                  <a:srgbClr val="C00000"/>
                </a:solidFill>
                <a:sym typeface="Symbol"/>
              </a:rPr>
              <a:t>theorem-proving</a:t>
            </a:r>
          </a:p>
          <a:p>
            <a:pPr lvl="1"/>
            <a:r>
              <a:rPr lang="en-US" dirty="0">
                <a:sym typeface="Symbol"/>
              </a:rPr>
              <a:t>Search for a sequence of proof steps (applications of </a:t>
            </a:r>
            <a:r>
              <a:rPr lang="en-US" i="1" dirty="0">
                <a:sym typeface="Symbol"/>
              </a:rPr>
              <a:t>inference rules</a:t>
            </a:r>
            <a:r>
              <a:rPr lang="en-US" dirty="0">
                <a:sym typeface="Symbol"/>
              </a:rPr>
              <a:t>) leading from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to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E.g., from </a:t>
            </a:r>
            <a:r>
              <a:rPr lang="en-US" dirty="0">
                <a:solidFill>
                  <a:srgbClr val="7030A0"/>
                </a:solidFill>
              </a:rPr>
              <a:t>P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</a:t>
            </a:r>
            <a:r>
              <a:rPr lang="en-US" dirty="0">
                <a:solidFill>
                  <a:srgbClr val="7030A0"/>
                </a:solidFill>
              </a:rPr>
              <a:t> (P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</a:t>
            </a:r>
            <a:r>
              <a:rPr lang="en-US" dirty="0">
                <a:solidFill>
                  <a:srgbClr val="7030A0"/>
                </a:solidFill>
              </a:rPr>
              <a:t> Q)</a:t>
            </a:r>
            <a:r>
              <a:rPr lang="en-US" dirty="0"/>
              <a:t>, infer </a:t>
            </a:r>
            <a:r>
              <a:rPr lang="en-US" dirty="0">
                <a:solidFill>
                  <a:srgbClr val="7030A0"/>
                </a:solidFill>
              </a:rPr>
              <a:t>Q</a:t>
            </a:r>
            <a:r>
              <a:rPr lang="en-US" dirty="0"/>
              <a:t> by </a:t>
            </a:r>
            <a:r>
              <a:rPr lang="en-US" i="1" dirty="0">
                <a:solidFill>
                  <a:srgbClr val="C00000"/>
                </a:solidFill>
              </a:rPr>
              <a:t>Modus Ponens</a:t>
            </a:r>
          </a:p>
          <a:p>
            <a:pPr marL="0" lvl="1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sym typeface="Symbol"/>
              </a:rPr>
              <a:t>Properties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i="1" dirty="0">
                <a:solidFill>
                  <a:srgbClr val="C00000"/>
                </a:solidFill>
                <a:sym typeface="Symbol"/>
              </a:rPr>
              <a:t>Sound</a:t>
            </a:r>
            <a:r>
              <a:rPr lang="en-US" dirty="0">
                <a:sym typeface="Symbol"/>
              </a:rPr>
              <a:t> algorithm: everything it claims to prove is in fact entailed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i="1" dirty="0">
                <a:solidFill>
                  <a:srgbClr val="C00000"/>
                </a:solidFill>
                <a:sym typeface="Symbol"/>
              </a:rPr>
              <a:t>Complete</a:t>
            </a:r>
            <a:r>
              <a:rPr lang="en-US" dirty="0">
                <a:solidFill>
                  <a:srgbClr val="000090"/>
                </a:solidFill>
                <a:sym typeface="Symbol"/>
              </a:rPr>
              <a:t> </a:t>
            </a:r>
            <a:r>
              <a:rPr lang="en-US" dirty="0">
                <a:sym typeface="Symbol"/>
              </a:rPr>
              <a:t>algorithm: every sentence that is entailed can be proved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846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8" y="1113178"/>
            <a:ext cx="11242737" cy="5495689"/>
          </a:xfrm>
        </p:spPr>
        <p:txBody>
          <a:bodyPr/>
          <a:lstStyle/>
          <a:p>
            <a:r>
              <a:rPr lang="en-US" dirty="0"/>
              <a:t>Midterm 1 Exam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Grading should be finished tomorrow night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Then we’ll let you know as soon as Canvas reflects your current grade</a:t>
            </a:r>
            <a:endParaRPr lang="en-US" dirty="0"/>
          </a:p>
          <a:p>
            <a:endParaRPr lang="en-US" dirty="0"/>
          </a:p>
          <a:p>
            <a:r>
              <a:rPr lang="en-US" dirty="0"/>
              <a:t>Assignments: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P2: Optimization</a:t>
            </a:r>
          </a:p>
          <a:p>
            <a:pPr marL="917575" lvl="2" indent="-457200"/>
            <a:r>
              <a:rPr lang="en-US" sz="2800" dirty="0"/>
              <a:t>Due Thu 2/21, 10 pm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HW5</a:t>
            </a:r>
          </a:p>
          <a:p>
            <a:pPr marL="917575" lvl="2" indent="-457200"/>
            <a:r>
              <a:rPr lang="en-US" sz="2800" dirty="0">
                <a:solidFill>
                  <a:schemeClr val="tx1"/>
                </a:solidFill>
              </a:rPr>
              <a:t>Out later tonight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4127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Theorem Proving: Forward Chaining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9" y="1242487"/>
            <a:ext cx="10515600" cy="2039539"/>
          </a:xfrm>
        </p:spPr>
        <p:txBody>
          <a:bodyPr/>
          <a:lstStyle/>
          <a:p>
            <a:r>
              <a:rPr lang="en-US" dirty="0"/>
              <a:t>Forward chaining applies </a:t>
            </a:r>
            <a:r>
              <a:rPr lang="en-US" dirty="0">
                <a:solidFill>
                  <a:srgbClr val="C00000"/>
                </a:solidFill>
              </a:rPr>
              <a:t>Modus Ponens </a:t>
            </a:r>
            <a:r>
              <a:rPr lang="en-US" dirty="0"/>
              <a:t>to generate new facts:</a:t>
            </a:r>
          </a:p>
          <a:p>
            <a:pPr lvl="1"/>
            <a:r>
              <a:rPr lang="en-US" dirty="0"/>
              <a:t>Given </a:t>
            </a:r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1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X</a:t>
            </a:r>
            <a:r>
              <a:rPr lang="en-US" baseline="-25000" dirty="0">
                <a:solidFill>
                  <a:srgbClr val="7030A0"/>
                </a:solidFill>
                <a:sym typeface="Symbol"/>
              </a:rPr>
              <a:t>2</a:t>
            </a:r>
            <a:r>
              <a:rPr lang="en-US" dirty="0">
                <a:solidFill>
                  <a:srgbClr val="7030A0"/>
                </a:solidFill>
                <a:sym typeface="Symbol"/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… </a:t>
            </a:r>
            <a:r>
              <a:rPr lang="en-US" dirty="0" err="1">
                <a:solidFill>
                  <a:srgbClr val="7030A0"/>
                </a:solidFill>
                <a:sym typeface="Symbol"/>
              </a:rPr>
              <a:t>X</a:t>
            </a:r>
            <a:r>
              <a:rPr lang="en-US" baseline="-25000" dirty="0" err="1">
                <a:solidFill>
                  <a:srgbClr val="7030A0"/>
                </a:solidFill>
                <a:sym typeface="Symbol"/>
              </a:rPr>
              <a:t>n</a:t>
            </a:r>
            <a:r>
              <a:rPr lang="en-US" dirty="0">
                <a:solidFill>
                  <a:srgbClr val="7030A0"/>
                </a:solidFill>
                <a:sym typeface="Symbol"/>
              </a:rPr>
              <a:t>   Y </a:t>
            </a:r>
            <a:r>
              <a:rPr lang="en-US" dirty="0">
                <a:sym typeface="Symbol"/>
              </a:rPr>
              <a:t>and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1</a:t>
            </a:r>
            <a:r>
              <a:rPr lang="en-US" dirty="0"/>
              <a:t>,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X</a:t>
            </a:r>
            <a:r>
              <a:rPr lang="en-US" baseline="-25000" dirty="0">
                <a:solidFill>
                  <a:srgbClr val="7030A0"/>
                </a:solidFill>
                <a:sym typeface="Symbol"/>
              </a:rPr>
              <a:t>2</a:t>
            </a:r>
            <a:r>
              <a:rPr lang="en-US" dirty="0"/>
              <a:t>, …,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  <a:sym typeface="Symbol"/>
              </a:rPr>
              <a:t>X</a:t>
            </a:r>
            <a:r>
              <a:rPr lang="en-US" baseline="-25000" dirty="0" err="1">
                <a:solidFill>
                  <a:srgbClr val="7030A0"/>
                </a:solidFill>
                <a:sym typeface="Symbol"/>
              </a:rPr>
              <a:t>n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</a:p>
          <a:p>
            <a:pPr lvl="1"/>
            <a:r>
              <a:rPr lang="en-US" dirty="0"/>
              <a:t>Infer </a:t>
            </a:r>
            <a:r>
              <a:rPr lang="en-US" dirty="0">
                <a:solidFill>
                  <a:srgbClr val="7030A0"/>
                </a:solidFill>
              </a:rPr>
              <a:t>Y</a:t>
            </a:r>
          </a:p>
          <a:p>
            <a:endParaRPr lang="en-US" dirty="0"/>
          </a:p>
          <a:p>
            <a:r>
              <a:rPr lang="en-US" dirty="0"/>
              <a:t>Forward chaining keeps applying this rule, adding new facts, until nothing more can be added</a:t>
            </a:r>
          </a:p>
          <a:p>
            <a:endParaRPr lang="en-US" dirty="0"/>
          </a:p>
          <a:p>
            <a:r>
              <a:rPr lang="en-US" dirty="0"/>
              <a:t>Requires KB to contain only </a:t>
            </a:r>
            <a:r>
              <a:rPr lang="en-US" i="1" dirty="0">
                <a:solidFill>
                  <a:srgbClr val="FF0000"/>
                </a:solidFill>
              </a:rPr>
              <a:t>definite clauses</a:t>
            </a:r>
            <a:r>
              <a:rPr lang="en-US" dirty="0"/>
              <a:t>: </a:t>
            </a:r>
          </a:p>
          <a:p>
            <a:pPr lvl="1">
              <a:buClr>
                <a:schemeClr val="tx1"/>
              </a:buClr>
            </a:pPr>
            <a:r>
              <a:rPr lang="en-US" dirty="0">
                <a:solidFill>
                  <a:srgbClr val="7030A0"/>
                </a:solidFill>
              </a:rPr>
              <a:t>(Conjunction of symbols)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dirty="0">
                <a:solidFill>
                  <a:srgbClr val="7030A0"/>
                </a:solidFill>
              </a:rPr>
              <a:t>symbol</a:t>
            </a:r>
            <a:r>
              <a:rPr lang="en-US" dirty="0"/>
              <a:t>; or</a:t>
            </a:r>
          </a:p>
          <a:p>
            <a:pPr lvl="1"/>
            <a:r>
              <a:rPr lang="en-US" dirty="0"/>
              <a:t>A single symbol (note that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X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>
                <a:sym typeface="Symbol"/>
              </a:rPr>
              <a:t>is equivalent to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True   X</a:t>
            </a:r>
            <a:r>
              <a:rPr lang="en-US" dirty="0">
                <a:sym typeface="Symbol"/>
              </a:rPr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953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Chaining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9" y="994944"/>
            <a:ext cx="10409462" cy="1932984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dirty="0">
                <a:solidFill>
                  <a:srgbClr val="7030A0"/>
                </a:solidFill>
              </a:rPr>
              <a:t>function</a:t>
            </a:r>
            <a:r>
              <a:rPr lang="en-US" sz="2400" b="1" dirty="0"/>
              <a:t> </a:t>
            </a:r>
            <a:r>
              <a:rPr lang="en-US" sz="2400" dirty="0">
                <a:solidFill>
                  <a:srgbClr val="008000"/>
                </a:solidFill>
              </a:rPr>
              <a:t>PL-FC-ENTAILS?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00FF"/>
                </a:solidFill>
              </a:rPr>
              <a:t>KB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00FF"/>
                </a:solidFill>
              </a:rPr>
              <a:t>q</a:t>
            </a:r>
            <a:r>
              <a:rPr lang="en-US" sz="2400" dirty="0"/>
              <a:t>) </a:t>
            </a:r>
            <a:r>
              <a:rPr lang="en-US" sz="2400" dirty="0">
                <a:solidFill>
                  <a:srgbClr val="7030A0"/>
                </a:solidFill>
              </a:rPr>
              <a:t>returns</a:t>
            </a:r>
            <a:r>
              <a:rPr lang="en-US" sz="2400" b="1" dirty="0"/>
              <a:t> </a:t>
            </a:r>
            <a:r>
              <a:rPr lang="en-US" sz="2400" dirty="0"/>
              <a:t>true or false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>
                <a:solidFill>
                  <a:srgbClr val="0000FF"/>
                </a:solidFill>
              </a:rPr>
              <a:t>count</a:t>
            </a:r>
            <a:r>
              <a:rPr lang="en-US" sz="2400" dirty="0"/>
              <a:t> ← a table, where </a:t>
            </a:r>
            <a:r>
              <a:rPr lang="en-US" sz="2400" dirty="0">
                <a:solidFill>
                  <a:srgbClr val="0000FF"/>
                </a:solidFill>
              </a:rPr>
              <a:t>count</a:t>
            </a:r>
            <a:r>
              <a:rPr lang="en-US" sz="2400" dirty="0"/>
              <a:t>[</a:t>
            </a: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/>
              <a:t>] is the number of symbols in </a:t>
            </a: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/>
              <a:t>’s premise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dirty="0"/>
              <a:t>    </a:t>
            </a:r>
            <a:r>
              <a:rPr lang="en-US" sz="2400" dirty="0">
                <a:solidFill>
                  <a:srgbClr val="0000FF"/>
                </a:solidFill>
              </a:rPr>
              <a:t>inferred</a:t>
            </a:r>
            <a:r>
              <a:rPr lang="en-US" sz="2400" dirty="0"/>
              <a:t> ← a table, where</a:t>
            </a:r>
            <a:r>
              <a:rPr lang="en-US" sz="2400" dirty="0">
                <a:solidFill>
                  <a:srgbClr val="0000FF"/>
                </a:solidFill>
              </a:rPr>
              <a:t> inferred</a:t>
            </a:r>
            <a:r>
              <a:rPr lang="en-US" sz="2400" dirty="0"/>
              <a:t>[</a:t>
            </a:r>
            <a:r>
              <a:rPr lang="en-US" sz="2400" dirty="0">
                <a:solidFill>
                  <a:srgbClr val="0000FF"/>
                </a:solidFill>
              </a:rPr>
              <a:t>s</a:t>
            </a:r>
            <a:r>
              <a:rPr lang="en-US" sz="2400" dirty="0"/>
              <a:t>] is initially false for all </a:t>
            </a:r>
            <a:r>
              <a:rPr lang="en-US" sz="2400" dirty="0">
                <a:solidFill>
                  <a:srgbClr val="0000FF"/>
                </a:solidFill>
              </a:rPr>
              <a:t>s</a:t>
            </a:r>
            <a:r>
              <a:rPr lang="en-US" sz="2400" dirty="0"/>
              <a:t> 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dirty="0"/>
              <a:t>    </a:t>
            </a:r>
            <a:r>
              <a:rPr lang="en-US" sz="2400" dirty="0">
                <a:solidFill>
                  <a:srgbClr val="0000FF"/>
                </a:solidFill>
              </a:rPr>
              <a:t>agenda</a:t>
            </a:r>
            <a:r>
              <a:rPr lang="en-US" sz="2400" dirty="0"/>
              <a:t> ← a queue of symbols, initially symbols known to be true in </a:t>
            </a:r>
            <a:r>
              <a:rPr lang="en-US" sz="2400" dirty="0">
                <a:solidFill>
                  <a:srgbClr val="0000FF"/>
                </a:solidFill>
              </a:rPr>
              <a:t>KB</a:t>
            </a:r>
            <a:r>
              <a:rPr lang="en-US" sz="2400" dirty="0"/>
              <a:t> </a:t>
            </a:r>
          </a:p>
          <a:p>
            <a:pPr marL="0" indent="0">
              <a:lnSpc>
                <a:spcPct val="140000"/>
              </a:lnSpc>
              <a:spcBef>
                <a:spcPts val="600"/>
              </a:spcBef>
              <a:buNone/>
            </a:pPr>
            <a:endParaRPr lang="en-US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CD6C60C-7B60-44AE-9E59-E326C2AFFC75}"/>
              </a:ext>
            </a:extLst>
          </p:cNvPr>
          <p:cNvSpPr txBox="1">
            <a:spLocks/>
          </p:cNvSpPr>
          <p:nvPr/>
        </p:nvSpPr>
        <p:spPr>
          <a:xfrm>
            <a:off x="2163618" y="3352996"/>
            <a:ext cx="2438400" cy="423134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8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60375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4213" indent="-223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7030A0"/>
                </a:solidFill>
              </a:rPr>
              <a:t>P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sz="2400" dirty="0">
                <a:solidFill>
                  <a:srgbClr val="7030A0"/>
                </a:solidFill>
              </a:rPr>
              <a:t>Q</a:t>
            </a:r>
          </a:p>
          <a:p>
            <a:r>
              <a:rPr lang="en-US" sz="2400" dirty="0">
                <a:solidFill>
                  <a:srgbClr val="7030A0"/>
                </a:solidFill>
              </a:rPr>
              <a:t>L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sz="2400" dirty="0">
                <a:solidFill>
                  <a:srgbClr val="7030A0"/>
                </a:solidFill>
              </a:rPr>
              <a:t>M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sz="2400" dirty="0">
                <a:solidFill>
                  <a:srgbClr val="7030A0"/>
                </a:solidFill>
              </a:rPr>
              <a:t>P</a:t>
            </a:r>
          </a:p>
          <a:p>
            <a:r>
              <a:rPr lang="en-US" sz="2400" dirty="0">
                <a:solidFill>
                  <a:srgbClr val="7030A0"/>
                </a:solidFill>
              </a:rPr>
              <a:t>B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sz="2400" dirty="0">
                <a:solidFill>
                  <a:srgbClr val="7030A0"/>
                </a:solidFill>
              </a:rPr>
              <a:t>L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sz="2400" dirty="0">
                <a:solidFill>
                  <a:srgbClr val="7030A0"/>
                </a:solidFill>
              </a:rPr>
              <a:t>M</a:t>
            </a:r>
          </a:p>
          <a:p>
            <a:r>
              <a:rPr lang="en-US" sz="2400" dirty="0">
                <a:solidFill>
                  <a:srgbClr val="7030A0"/>
                </a:solidFill>
              </a:rPr>
              <a:t>A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sz="2400" dirty="0">
                <a:solidFill>
                  <a:srgbClr val="7030A0"/>
                </a:solidFill>
              </a:rPr>
              <a:t>P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sz="2400" dirty="0">
                <a:solidFill>
                  <a:srgbClr val="7030A0"/>
                </a:solidFill>
              </a:rPr>
              <a:t>L</a:t>
            </a:r>
          </a:p>
          <a:p>
            <a:r>
              <a:rPr lang="en-US" sz="2400" dirty="0">
                <a:solidFill>
                  <a:srgbClr val="7030A0"/>
                </a:solidFill>
              </a:rPr>
              <a:t>A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sz="2400" dirty="0">
                <a:solidFill>
                  <a:srgbClr val="7030A0"/>
                </a:solidFill>
              </a:rPr>
              <a:t>B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sz="2400" dirty="0">
                <a:solidFill>
                  <a:srgbClr val="7030A0"/>
                </a:solidFill>
              </a:rPr>
              <a:t>L</a:t>
            </a:r>
          </a:p>
          <a:p>
            <a:r>
              <a:rPr lang="en-US" sz="2400" dirty="0">
                <a:solidFill>
                  <a:srgbClr val="7030A0"/>
                </a:solidFill>
              </a:rPr>
              <a:t>A</a:t>
            </a:r>
          </a:p>
          <a:p>
            <a:r>
              <a:rPr lang="en-US" sz="2400" dirty="0">
                <a:solidFill>
                  <a:srgbClr val="7030A0"/>
                </a:solidFill>
              </a:rPr>
              <a:t>B </a:t>
            </a:r>
          </a:p>
          <a:p>
            <a:endParaRPr lang="en-US" sz="2400" dirty="0">
              <a:solidFill>
                <a:srgbClr val="7030A0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A2516FF-7122-4C3E-991B-E75A4957893E}"/>
              </a:ext>
            </a:extLst>
          </p:cNvPr>
          <p:cNvSpPr txBox="1">
            <a:spLocks/>
          </p:cNvSpPr>
          <p:nvPr/>
        </p:nvSpPr>
        <p:spPr bwMode="auto">
          <a:xfrm>
            <a:off x="4906818" y="3308928"/>
            <a:ext cx="609600" cy="304569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1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2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2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2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2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0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0 </a:t>
            </a:r>
          </a:p>
          <a:p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93BF48-C3FD-4C09-AE5A-2B71951C390A}"/>
              </a:ext>
            </a:extLst>
          </p:cNvPr>
          <p:cNvSpPr txBox="1"/>
          <p:nvPr/>
        </p:nvSpPr>
        <p:spPr>
          <a:xfrm>
            <a:off x="2163618" y="2918867"/>
            <a:ext cx="1421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cap="small" dirty="0">
                <a:latin typeface="Times New Roman"/>
              </a:rPr>
              <a:t>Clauses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19A6B6-4E64-4501-96BB-D943C4D34BF7}"/>
              </a:ext>
            </a:extLst>
          </p:cNvPr>
          <p:cNvSpPr txBox="1"/>
          <p:nvPr/>
        </p:nvSpPr>
        <p:spPr>
          <a:xfrm>
            <a:off x="8251426" y="2976572"/>
            <a:ext cx="13528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cap="small" dirty="0">
                <a:latin typeface="Times New Roman"/>
              </a:rPr>
              <a:t>Agenda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597EAE-D555-45C3-B466-D876394D371E}"/>
              </a:ext>
            </a:extLst>
          </p:cNvPr>
          <p:cNvSpPr txBox="1"/>
          <p:nvPr/>
        </p:nvSpPr>
        <p:spPr>
          <a:xfrm>
            <a:off x="4323535" y="2927928"/>
            <a:ext cx="1174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cap="small" dirty="0">
                <a:latin typeface="Times New Roman"/>
              </a:rPr>
              <a:t>Count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239F60A-CA3A-44F8-A005-7DCF5703A63E}"/>
              </a:ext>
            </a:extLst>
          </p:cNvPr>
          <p:cNvSpPr txBox="1">
            <a:spLocks/>
          </p:cNvSpPr>
          <p:nvPr/>
        </p:nvSpPr>
        <p:spPr bwMode="auto">
          <a:xfrm>
            <a:off x="6187220" y="3348335"/>
            <a:ext cx="1676400" cy="28677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spcBef>
                <a:spcPts val="368"/>
              </a:spcBef>
              <a:buNone/>
            </a:pPr>
            <a:r>
              <a:rPr lang="en-US" sz="2400" dirty="0">
                <a:solidFill>
                  <a:srgbClr val="7030A0"/>
                </a:solidFill>
              </a:rPr>
              <a:t>A</a:t>
            </a:r>
            <a:r>
              <a:rPr lang="en-US" sz="2400" dirty="0">
                <a:solidFill>
                  <a:srgbClr val="0000FF"/>
                </a:solidFill>
              </a:rPr>
              <a:t>  false</a:t>
            </a:r>
          </a:p>
          <a:p>
            <a:pPr marL="0" indent="0">
              <a:spcBef>
                <a:spcPts val="368"/>
              </a:spcBef>
              <a:buNone/>
            </a:pPr>
            <a:r>
              <a:rPr lang="en-US" sz="2400" dirty="0">
                <a:solidFill>
                  <a:srgbClr val="7030A0"/>
                </a:solidFill>
              </a:rPr>
              <a:t>B</a:t>
            </a:r>
            <a:r>
              <a:rPr lang="en-US" sz="2400" dirty="0">
                <a:solidFill>
                  <a:srgbClr val="0000FF"/>
                </a:solidFill>
              </a:rPr>
              <a:t>  false</a:t>
            </a:r>
          </a:p>
          <a:p>
            <a:pPr marL="0" indent="0">
              <a:spcBef>
                <a:spcPts val="368"/>
              </a:spcBef>
              <a:buNone/>
            </a:pPr>
            <a:r>
              <a:rPr lang="en-US" sz="2400" dirty="0">
                <a:solidFill>
                  <a:srgbClr val="7030A0"/>
                </a:solidFill>
              </a:rPr>
              <a:t>L</a:t>
            </a:r>
            <a:r>
              <a:rPr lang="en-US" sz="2400" dirty="0">
                <a:solidFill>
                  <a:srgbClr val="0000FF"/>
                </a:solidFill>
              </a:rPr>
              <a:t>   false</a:t>
            </a:r>
          </a:p>
          <a:p>
            <a:pPr marL="0" indent="0">
              <a:spcBef>
                <a:spcPts val="368"/>
              </a:spcBef>
              <a:buNone/>
            </a:pPr>
            <a:r>
              <a:rPr lang="en-US" sz="2400" dirty="0">
                <a:solidFill>
                  <a:srgbClr val="7030A0"/>
                </a:solidFill>
              </a:rPr>
              <a:t>M</a:t>
            </a:r>
            <a:r>
              <a:rPr lang="en-US" sz="2400" dirty="0">
                <a:solidFill>
                  <a:srgbClr val="0000FF"/>
                </a:solidFill>
              </a:rPr>
              <a:t> false</a:t>
            </a:r>
          </a:p>
          <a:p>
            <a:pPr marL="0" indent="0">
              <a:spcBef>
                <a:spcPts val="368"/>
              </a:spcBef>
              <a:buNone/>
            </a:pPr>
            <a:r>
              <a:rPr lang="en-US" sz="2400" dirty="0">
                <a:solidFill>
                  <a:srgbClr val="7030A0"/>
                </a:solidFill>
              </a:rPr>
              <a:t>P</a:t>
            </a:r>
            <a:r>
              <a:rPr lang="en-US" sz="2400" dirty="0">
                <a:solidFill>
                  <a:srgbClr val="0000FF"/>
                </a:solidFill>
              </a:rPr>
              <a:t>  false</a:t>
            </a:r>
          </a:p>
          <a:p>
            <a:pPr marL="0" indent="0">
              <a:spcBef>
                <a:spcPts val="368"/>
              </a:spcBef>
              <a:buNone/>
            </a:pPr>
            <a:r>
              <a:rPr lang="en-US" sz="2400" dirty="0">
                <a:solidFill>
                  <a:srgbClr val="7030A0"/>
                </a:solidFill>
              </a:rPr>
              <a:t>Q</a:t>
            </a:r>
            <a:r>
              <a:rPr lang="en-US" sz="2400" dirty="0">
                <a:solidFill>
                  <a:srgbClr val="0000FF"/>
                </a:solidFill>
              </a:rPr>
              <a:t>  false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 </a:t>
            </a:r>
          </a:p>
          <a:p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075AEF-5D81-4737-B557-B78DA8A128C8}"/>
              </a:ext>
            </a:extLst>
          </p:cNvPr>
          <p:cNvSpPr txBox="1"/>
          <p:nvPr/>
        </p:nvSpPr>
        <p:spPr>
          <a:xfrm>
            <a:off x="6213537" y="2967335"/>
            <a:ext cx="1582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cap="small" dirty="0">
                <a:latin typeface="Times New Roman"/>
              </a:rPr>
              <a:t>Inferred</a:t>
            </a:r>
          </a:p>
        </p:txBody>
      </p:sp>
    </p:spTree>
    <p:extLst>
      <p:ext uri="{BB962C8B-B14F-4D97-AF65-F5344CB8AC3E}">
        <p14:creationId xmlns:p14="http://schemas.microsoft.com/office/powerpoint/2010/main" val="517125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6" grpId="0"/>
      <p:bldP spid="7" grpId="0"/>
      <p:bldP spid="8" grpId="0"/>
      <p:bldP spid="9" grpId="0" animBg="1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Oval 54"/>
          <p:cNvSpPr/>
          <p:nvPr/>
        </p:nvSpPr>
        <p:spPr>
          <a:xfrm>
            <a:off x="8406956" y="2566739"/>
            <a:ext cx="533400" cy="533400"/>
          </a:xfrm>
          <a:prstGeom prst="ellipse">
            <a:avLst/>
          </a:prstGeom>
          <a:solidFill>
            <a:srgbClr val="BFEFBF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9356113" y="3649580"/>
            <a:ext cx="533400" cy="533400"/>
          </a:xfrm>
          <a:prstGeom prst="ellipse">
            <a:avLst/>
          </a:prstGeom>
          <a:solidFill>
            <a:srgbClr val="BFEFBF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8027292" y="4620127"/>
            <a:ext cx="533400" cy="533400"/>
          </a:xfrm>
          <a:prstGeom prst="ellipse">
            <a:avLst/>
          </a:prstGeom>
          <a:solidFill>
            <a:srgbClr val="BFEFBF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8027242" y="4625226"/>
            <a:ext cx="533400" cy="533400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080682" y="6138780"/>
            <a:ext cx="533400" cy="533400"/>
          </a:xfrm>
          <a:prstGeom prst="ellipse">
            <a:avLst/>
          </a:prstGeom>
          <a:solidFill>
            <a:srgbClr val="BFEFBF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534400" y="6149920"/>
            <a:ext cx="533400" cy="533400"/>
          </a:xfrm>
          <a:prstGeom prst="ellipse">
            <a:avLst/>
          </a:prstGeom>
          <a:solidFill>
            <a:srgbClr val="BFEFBF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pl-horn-exampl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1295400"/>
            <a:ext cx="3302000" cy="53162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Chaining Example: Proving Q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415668"/>
            <a:ext cx="2438400" cy="4231341"/>
          </a:xfrm>
        </p:spPr>
        <p:txBody>
          <a:bodyPr/>
          <a:lstStyle/>
          <a:p>
            <a:r>
              <a:rPr lang="en-US" sz="3200" dirty="0">
                <a:solidFill>
                  <a:srgbClr val="7030A0"/>
                </a:solidFill>
              </a:rPr>
              <a:t>P </a:t>
            </a:r>
            <a:r>
              <a:rPr lang="en-US" sz="3200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sz="3200" dirty="0">
                <a:solidFill>
                  <a:srgbClr val="7030A0"/>
                </a:solidFill>
              </a:rPr>
              <a:t>Q</a:t>
            </a:r>
          </a:p>
          <a:p>
            <a:r>
              <a:rPr lang="en-US" sz="3200" dirty="0">
                <a:solidFill>
                  <a:srgbClr val="7030A0"/>
                </a:solidFill>
              </a:rPr>
              <a:t>L </a:t>
            </a:r>
            <a:r>
              <a:rPr lang="en-US" sz="3200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sz="3200" dirty="0">
                <a:solidFill>
                  <a:srgbClr val="7030A0"/>
                </a:solidFill>
              </a:rPr>
              <a:t>M </a:t>
            </a:r>
            <a:r>
              <a:rPr lang="en-US" sz="3200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sz="3200" dirty="0">
                <a:solidFill>
                  <a:srgbClr val="7030A0"/>
                </a:solidFill>
              </a:rPr>
              <a:t>P</a:t>
            </a:r>
          </a:p>
          <a:p>
            <a:r>
              <a:rPr lang="en-US" sz="3200" dirty="0">
                <a:solidFill>
                  <a:srgbClr val="7030A0"/>
                </a:solidFill>
              </a:rPr>
              <a:t>B </a:t>
            </a:r>
            <a:r>
              <a:rPr lang="en-US" sz="3200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sz="3200" dirty="0">
                <a:solidFill>
                  <a:srgbClr val="7030A0"/>
                </a:solidFill>
              </a:rPr>
              <a:t>L </a:t>
            </a:r>
            <a:r>
              <a:rPr lang="en-US" sz="3200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sz="3200" dirty="0">
                <a:solidFill>
                  <a:srgbClr val="7030A0"/>
                </a:solidFill>
              </a:rPr>
              <a:t>M</a:t>
            </a:r>
          </a:p>
          <a:p>
            <a:r>
              <a:rPr lang="en-US" sz="3200" dirty="0">
                <a:solidFill>
                  <a:srgbClr val="7030A0"/>
                </a:solidFill>
              </a:rPr>
              <a:t>A </a:t>
            </a:r>
            <a:r>
              <a:rPr lang="en-US" sz="3200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sz="3200" dirty="0">
                <a:solidFill>
                  <a:srgbClr val="7030A0"/>
                </a:solidFill>
              </a:rPr>
              <a:t>P </a:t>
            </a:r>
            <a:r>
              <a:rPr lang="en-US" sz="3200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sz="3200" dirty="0">
                <a:solidFill>
                  <a:srgbClr val="7030A0"/>
                </a:solidFill>
              </a:rPr>
              <a:t>L</a:t>
            </a:r>
          </a:p>
          <a:p>
            <a:r>
              <a:rPr lang="en-US" sz="3200" dirty="0">
                <a:solidFill>
                  <a:srgbClr val="7030A0"/>
                </a:solidFill>
              </a:rPr>
              <a:t>A </a:t>
            </a:r>
            <a:r>
              <a:rPr lang="en-US" sz="3200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sz="3200" dirty="0">
                <a:solidFill>
                  <a:srgbClr val="7030A0"/>
                </a:solidFill>
              </a:rPr>
              <a:t>B </a:t>
            </a:r>
            <a:r>
              <a:rPr lang="en-US" sz="3200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sz="3200" dirty="0">
                <a:solidFill>
                  <a:srgbClr val="7030A0"/>
                </a:solidFill>
              </a:rPr>
              <a:t>L</a:t>
            </a:r>
          </a:p>
          <a:p>
            <a:r>
              <a:rPr lang="en-US" sz="3200" dirty="0">
                <a:solidFill>
                  <a:srgbClr val="7030A0"/>
                </a:solidFill>
              </a:rPr>
              <a:t>A</a:t>
            </a:r>
          </a:p>
          <a:p>
            <a:r>
              <a:rPr lang="en-US" sz="3200" dirty="0">
                <a:solidFill>
                  <a:srgbClr val="7030A0"/>
                </a:solidFill>
              </a:rPr>
              <a:t>B </a:t>
            </a:r>
          </a:p>
          <a:p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124200" y="1371600"/>
            <a:ext cx="609600" cy="472916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1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2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2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2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2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0 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343400" y="1371600"/>
            <a:ext cx="1676400" cy="37338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spcBef>
                <a:spcPts val="368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A</a:t>
            </a:r>
            <a:r>
              <a:rPr lang="en-US" dirty="0">
                <a:solidFill>
                  <a:srgbClr val="0000FF"/>
                </a:solidFill>
              </a:rPr>
              <a:t>  false</a:t>
            </a:r>
          </a:p>
          <a:p>
            <a:pPr marL="0" indent="0">
              <a:spcBef>
                <a:spcPts val="368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B</a:t>
            </a:r>
            <a:r>
              <a:rPr lang="en-US" dirty="0">
                <a:solidFill>
                  <a:srgbClr val="0000FF"/>
                </a:solidFill>
              </a:rPr>
              <a:t>  false</a:t>
            </a:r>
          </a:p>
          <a:p>
            <a:pPr marL="0" indent="0">
              <a:spcBef>
                <a:spcPts val="368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L</a:t>
            </a:r>
            <a:r>
              <a:rPr lang="en-US" dirty="0">
                <a:solidFill>
                  <a:srgbClr val="0000FF"/>
                </a:solidFill>
              </a:rPr>
              <a:t>   false</a:t>
            </a:r>
          </a:p>
          <a:p>
            <a:pPr marL="0" indent="0">
              <a:spcBef>
                <a:spcPts val="368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M</a:t>
            </a:r>
            <a:r>
              <a:rPr lang="en-US" dirty="0">
                <a:solidFill>
                  <a:srgbClr val="0000FF"/>
                </a:solidFill>
              </a:rPr>
              <a:t> false</a:t>
            </a:r>
          </a:p>
          <a:p>
            <a:pPr marL="0" indent="0">
              <a:spcBef>
                <a:spcPts val="368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P</a:t>
            </a:r>
            <a:r>
              <a:rPr lang="en-US" dirty="0">
                <a:solidFill>
                  <a:srgbClr val="0000FF"/>
                </a:solidFill>
              </a:rPr>
              <a:t>  false</a:t>
            </a:r>
          </a:p>
          <a:p>
            <a:pPr marL="0" indent="0">
              <a:spcBef>
                <a:spcPts val="368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Q</a:t>
            </a:r>
            <a:r>
              <a:rPr lang="en-US" dirty="0">
                <a:solidFill>
                  <a:srgbClr val="0000FF"/>
                </a:solidFill>
              </a:rPr>
              <a:t>  false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 </a:t>
            </a:r>
          </a:p>
          <a:p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990600"/>
            <a:ext cx="1421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cap="small" dirty="0">
                <a:latin typeface="Times New Roman"/>
              </a:rPr>
              <a:t>Clauses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600" y="5562600"/>
            <a:ext cx="13528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cap="small" dirty="0">
                <a:latin typeface="Times New Roman"/>
              </a:rPr>
              <a:t>Agenda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6392" y="6019800"/>
            <a:ext cx="8476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8000"/>
                </a:solidFill>
              </a:rPr>
              <a:t>A   B</a:t>
            </a:r>
          </a:p>
        </p:txBody>
      </p:sp>
      <p:sp>
        <p:nvSpPr>
          <p:cNvPr id="12" name="Oval 11"/>
          <p:cNvSpPr/>
          <p:nvPr/>
        </p:nvSpPr>
        <p:spPr>
          <a:xfrm>
            <a:off x="8534400" y="6151963"/>
            <a:ext cx="533400" cy="533400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0080682" y="6143811"/>
            <a:ext cx="533400" cy="533400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369717" y="990600"/>
            <a:ext cx="1582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cap="small" dirty="0">
                <a:latin typeface="Times New Roman"/>
              </a:rPr>
              <a:t>Inferred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40917" y="990600"/>
            <a:ext cx="1174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cap="small" dirty="0">
                <a:latin typeface="Times New Roman"/>
              </a:rPr>
              <a:t>Count</a:t>
            </a:r>
          </a:p>
        </p:txBody>
      </p:sp>
      <p:sp>
        <p:nvSpPr>
          <p:cNvPr id="23" name="Oval 22"/>
          <p:cNvSpPr/>
          <p:nvPr/>
        </p:nvSpPr>
        <p:spPr>
          <a:xfrm>
            <a:off x="9262977" y="5475260"/>
            <a:ext cx="304800" cy="30480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1590792" y="6019800"/>
            <a:ext cx="344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8000"/>
                </a:solidFill>
              </a:rPr>
              <a:t>L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85800" y="601980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trike="dblStrike" dirty="0"/>
              <a:t>x</a:t>
            </a:r>
            <a:r>
              <a:rPr lang="en-US" sz="2400" dirty="0">
                <a:solidFill>
                  <a:srgbClr val="008000"/>
                </a:solidFill>
              </a:rPr>
              <a:t>  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800600" y="1417876"/>
            <a:ext cx="17210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xxxx</a:t>
            </a:r>
            <a:r>
              <a:rPr lang="en-US" sz="2800" dirty="0"/>
              <a:t>  </a:t>
            </a:r>
            <a:r>
              <a:rPr lang="en-US" sz="2800" dirty="0">
                <a:solidFill>
                  <a:srgbClr val="008000"/>
                </a:solidFill>
              </a:rPr>
              <a:t>true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137568" y="3177672"/>
            <a:ext cx="68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//</a:t>
            </a:r>
            <a:r>
              <a:rPr lang="en-US" sz="2800" dirty="0">
                <a:solidFill>
                  <a:srgbClr val="FF0000"/>
                </a:solidFill>
              </a:rPr>
              <a:t> 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142916" y="3744494"/>
            <a:ext cx="68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//</a:t>
            </a:r>
            <a:r>
              <a:rPr lang="en-US" sz="2800" dirty="0">
                <a:solidFill>
                  <a:srgbClr val="FF0000"/>
                </a:solidFill>
              </a:rPr>
              <a:t> 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32296" y="6011784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trike="dblStrike" dirty="0"/>
              <a:t>x</a:t>
            </a:r>
            <a:r>
              <a:rPr lang="en-US" sz="2400" dirty="0">
                <a:solidFill>
                  <a:srgbClr val="008000"/>
                </a:solidFill>
              </a:rPr>
              <a:t>  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779211" y="1957959"/>
            <a:ext cx="17210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xxxx</a:t>
            </a:r>
            <a:r>
              <a:rPr lang="en-US" sz="2800" dirty="0"/>
              <a:t>  </a:t>
            </a:r>
            <a:r>
              <a:rPr lang="en-US" sz="2800" dirty="0">
                <a:solidFill>
                  <a:srgbClr val="008000"/>
                </a:solidFill>
              </a:rPr>
              <a:t>true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129552" y="2581464"/>
            <a:ext cx="68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//</a:t>
            </a:r>
            <a:r>
              <a:rPr lang="en-US" sz="2800" dirty="0">
                <a:solidFill>
                  <a:srgbClr val="FF0000"/>
                </a:solidFill>
              </a:rPr>
              <a:t> 1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442373" y="3736495"/>
            <a:ext cx="68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//</a:t>
            </a:r>
            <a:r>
              <a:rPr lang="en-US" sz="2800" dirty="0">
                <a:solidFill>
                  <a:srgbClr val="FF0000"/>
                </a:solidFill>
              </a:rPr>
              <a:t> 0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578800" y="6003764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trike="dblStrike" dirty="0"/>
              <a:t>x</a:t>
            </a:r>
            <a:r>
              <a:rPr lang="en-US" sz="2400" dirty="0">
                <a:solidFill>
                  <a:srgbClr val="008000"/>
                </a:solidFill>
              </a:rPr>
              <a:t>   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797931" y="2484663"/>
            <a:ext cx="17210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xxxx</a:t>
            </a:r>
            <a:r>
              <a:rPr lang="en-US" sz="2800" dirty="0"/>
              <a:t>  </a:t>
            </a:r>
            <a:r>
              <a:rPr lang="en-US" sz="2800" dirty="0">
                <a:solidFill>
                  <a:srgbClr val="008000"/>
                </a:solidFill>
              </a:rPr>
              <a:t>true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108163" y="1998600"/>
            <a:ext cx="68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//</a:t>
            </a:r>
            <a:r>
              <a:rPr lang="en-US" sz="2800" dirty="0">
                <a:solidFill>
                  <a:srgbClr val="FF0000"/>
                </a:solidFill>
              </a:rPr>
              <a:t> 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447721" y="2578790"/>
            <a:ext cx="68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//</a:t>
            </a:r>
            <a:r>
              <a:rPr lang="en-US" sz="2800" dirty="0">
                <a:solidFill>
                  <a:srgbClr val="FF0000"/>
                </a:solidFill>
              </a:rPr>
              <a:t> 0</a:t>
            </a:r>
          </a:p>
        </p:txBody>
      </p:sp>
      <p:sp>
        <p:nvSpPr>
          <p:cNvPr id="41" name="Oval 40"/>
          <p:cNvSpPr/>
          <p:nvPr/>
        </p:nvSpPr>
        <p:spPr>
          <a:xfrm>
            <a:off x="7887366" y="4486260"/>
            <a:ext cx="824832" cy="82483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965164" y="6015797"/>
            <a:ext cx="441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8000"/>
                </a:solidFill>
              </a:rPr>
              <a:t>M</a:t>
            </a:r>
          </a:p>
        </p:txBody>
      </p:sp>
      <p:sp>
        <p:nvSpPr>
          <p:cNvPr id="44" name="Oval 43"/>
          <p:cNvSpPr/>
          <p:nvPr/>
        </p:nvSpPr>
        <p:spPr>
          <a:xfrm>
            <a:off x="9360569" y="3649395"/>
            <a:ext cx="533400" cy="533400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011937" y="599574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trike="dblStrike" dirty="0"/>
              <a:t>x</a:t>
            </a:r>
            <a:r>
              <a:rPr lang="en-US" sz="2400" dirty="0">
                <a:solidFill>
                  <a:srgbClr val="008000"/>
                </a:solidFill>
              </a:rPr>
              <a:t>  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803279" y="3024748"/>
            <a:ext cx="17210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xxxx</a:t>
            </a:r>
            <a:r>
              <a:rPr lang="en-US" sz="2800" dirty="0"/>
              <a:t>  </a:t>
            </a:r>
            <a:r>
              <a:rPr lang="en-US" sz="2800" dirty="0">
                <a:solidFill>
                  <a:srgbClr val="008000"/>
                </a:solidFill>
              </a:rPr>
              <a:t>true</a:t>
            </a:r>
          </a:p>
        </p:txBody>
      </p:sp>
      <p:sp>
        <p:nvSpPr>
          <p:cNvPr id="48" name="Oval 47"/>
          <p:cNvSpPr/>
          <p:nvPr/>
        </p:nvSpPr>
        <p:spPr>
          <a:xfrm>
            <a:off x="9428745" y="4384397"/>
            <a:ext cx="304800" cy="30480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426333" y="2009296"/>
            <a:ext cx="68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//</a:t>
            </a:r>
            <a:r>
              <a:rPr lang="en-US" sz="2800" dirty="0">
                <a:solidFill>
                  <a:srgbClr val="FF0000"/>
                </a:solidFill>
              </a:rPr>
              <a:t> 0</a:t>
            </a:r>
          </a:p>
        </p:txBody>
      </p:sp>
      <p:sp>
        <p:nvSpPr>
          <p:cNvPr id="50" name="Oval 49"/>
          <p:cNvSpPr/>
          <p:nvPr/>
        </p:nvSpPr>
        <p:spPr>
          <a:xfrm>
            <a:off x="8511671" y="3306902"/>
            <a:ext cx="304800" cy="30480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2473158" y="6002420"/>
            <a:ext cx="384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8000"/>
                </a:solidFill>
              </a:rPr>
              <a:t>P</a:t>
            </a:r>
          </a:p>
        </p:txBody>
      </p:sp>
      <p:sp>
        <p:nvSpPr>
          <p:cNvPr id="52" name="Oval 51"/>
          <p:cNvSpPr/>
          <p:nvPr/>
        </p:nvSpPr>
        <p:spPr>
          <a:xfrm>
            <a:off x="8411411" y="2566552"/>
            <a:ext cx="533400" cy="533400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2485179" y="600109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trike="dblStrike" dirty="0"/>
              <a:t>x</a:t>
            </a:r>
            <a:r>
              <a:rPr lang="en-US" sz="2400" dirty="0">
                <a:solidFill>
                  <a:srgbClr val="008000"/>
                </a:solidFill>
              </a:rPr>
              <a:t>   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781889" y="3564832"/>
            <a:ext cx="17210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xxxx</a:t>
            </a:r>
            <a:r>
              <a:rPr lang="en-US" sz="2800" dirty="0"/>
              <a:t>  </a:t>
            </a:r>
            <a:r>
              <a:rPr lang="en-US" sz="2800" dirty="0">
                <a:solidFill>
                  <a:srgbClr val="008000"/>
                </a:solidFill>
              </a:rPr>
              <a:t>true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137575" y="1413066"/>
            <a:ext cx="68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//</a:t>
            </a:r>
            <a:r>
              <a:rPr lang="en-US" sz="2800" dirty="0">
                <a:solidFill>
                  <a:srgbClr val="FF0000"/>
                </a:solidFill>
              </a:rPr>
              <a:t> 0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3437028" y="3156309"/>
            <a:ext cx="68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//</a:t>
            </a:r>
            <a:r>
              <a:rPr lang="en-US" sz="2800" dirty="0">
                <a:solidFill>
                  <a:srgbClr val="FF0000"/>
                </a:solidFill>
              </a:rPr>
              <a:t> 0</a:t>
            </a:r>
          </a:p>
        </p:txBody>
      </p:sp>
      <p:sp>
        <p:nvSpPr>
          <p:cNvPr id="58" name="Oval 57"/>
          <p:cNvSpPr/>
          <p:nvPr/>
        </p:nvSpPr>
        <p:spPr>
          <a:xfrm>
            <a:off x="8503650" y="2042250"/>
            <a:ext cx="304800" cy="30480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7787102" y="5483282"/>
            <a:ext cx="304800" cy="30480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2954421" y="6002419"/>
            <a:ext cx="344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8000"/>
                </a:solidFill>
              </a:rPr>
              <a:t>L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374198" y="5994406"/>
            <a:ext cx="424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3" name="Oval 62"/>
          <p:cNvSpPr/>
          <p:nvPr/>
        </p:nvSpPr>
        <p:spPr>
          <a:xfrm>
            <a:off x="8416758" y="1248427"/>
            <a:ext cx="533400" cy="533400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2958421" y="599307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trike="dblStrike" dirty="0"/>
              <a:t>x</a:t>
            </a:r>
            <a:r>
              <a:rPr lang="en-US" sz="2400" dirty="0">
                <a:solidFill>
                  <a:srgbClr val="008000"/>
                </a:solidFill>
              </a:rPr>
              <a:t>  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3418295" y="5998418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trike="dblStrike" dirty="0"/>
              <a:t>x</a:t>
            </a:r>
            <a:r>
              <a:rPr lang="en-US" sz="2400" dirty="0">
                <a:solidFill>
                  <a:srgbClr val="008000"/>
                </a:solidFill>
              </a:rPr>
              <a:t>   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4800609" y="4078168"/>
            <a:ext cx="17210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xxxx</a:t>
            </a:r>
            <a:r>
              <a:rPr lang="en-US" sz="2800" dirty="0"/>
              <a:t>  </a:t>
            </a:r>
            <a:r>
              <a:rPr lang="en-US" sz="2800" dirty="0">
                <a:solidFill>
                  <a:srgbClr val="008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3672567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47" grpId="0" animBg="1"/>
      <p:bldP spid="37" grpId="0" animBg="1"/>
      <p:bldP spid="25" grpId="0" animBg="1"/>
      <p:bldP spid="20" grpId="0" animBg="1"/>
      <p:bldP spid="16" grpId="0" animBg="1"/>
      <p:bldP spid="3" grpId="0" build="p"/>
      <p:bldP spid="4" grpId="0" animBg="1"/>
      <p:bldP spid="5" grpId="0" animBg="1"/>
      <p:bldP spid="7" grpId="0"/>
      <p:bldP spid="10" grpId="0"/>
      <p:bldP spid="11" grpId="0"/>
      <p:bldP spid="12" grpId="0" animBg="1"/>
      <p:bldP spid="13" grpId="0" animBg="1"/>
      <p:bldP spid="9" grpId="0"/>
      <p:bldP spid="8" grpId="0"/>
      <p:bldP spid="23" grpId="0" animBg="1"/>
      <p:bldP spid="24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8" grpId="0"/>
      <p:bldP spid="39" grpId="0"/>
      <p:bldP spid="40" grpId="0"/>
      <p:bldP spid="41" grpId="0" animBg="1"/>
      <p:bldP spid="41" grpId="1" animBg="1"/>
      <p:bldP spid="43" grpId="0"/>
      <p:bldP spid="44" grpId="0" animBg="1"/>
      <p:bldP spid="45" grpId="0"/>
      <p:bldP spid="46" grpId="0"/>
      <p:bldP spid="48" grpId="0" animBg="1"/>
      <p:bldP spid="49" grpId="0"/>
      <p:bldP spid="50" grpId="0" animBg="1"/>
      <p:bldP spid="51" grpId="0"/>
      <p:bldP spid="52" grpId="0" animBg="1"/>
      <p:bldP spid="53" grpId="0"/>
      <p:bldP spid="54" grpId="0"/>
      <p:bldP spid="56" grpId="0"/>
      <p:bldP spid="57" grpId="0"/>
      <p:bldP spid="58" grpId="0" animBg="1"/>
      <p:bldP spid="59" grpId="0" animBg="1"/>
      <p:bldP spid="60" grpId="0"/>
      <p:bldP spid="61" grpId="0"/>
      <p:bldP spid="63" grpId="0" animBg="1"/>
      <p:bldP spid="64" grpId="0"/>
      <p:bldP spid="65" grpId="0"/>
      <p:bldP spid="6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Chaining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9" y="994943"/>
            <a:ext cx="10409462" cy="5747380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dirty="0">
                <a:solidFill>
                  <a:srgbClr val="7030A0"/>
                </a:solidFill>
              </a:rPr>
              <a:t>function</a:t>
            </a:r>
            <a:r>
              <a:rPr lang="en-US" sz="2400" b="1" dirty="0"/>
              <a:t> </a:t>
            </a:r>
            <a:r>
              <a:rPr lang="en-US" sz="2400" dirty="0">
                <a:solidFill>
                  <a:srgbClr val="008000"/>
                </a:solidFill>
              </a:rPr>
              <a:t>PL-FC-ENTAILS?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00FF"/>
                </a:solidFill>
              </a:rPr>
              <a:t>KB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00FF"/>
                </a:solidFill>
              </a:rPr>
              <a:t>q</a:t>
            </a:r>
            <a:r>
              <a:rPr lang="en-US" sz="2400" dirty="0"/>
              <a:t>) </a:t>
            </a:r>
            <a:r>
              <a:rPr lang="en-US" sz="2400" dirty="0">
                <a:solidFill>
                  <a:srgbClr val="7030A0"/>
                </a:solidFill>
              </a:rPr>
              <a:t>returns</a:t>
            </a:r>
            <a:r>
              <a:rPr lang="en-US" sz="2400" b="1" dirty="0"/>
              <a:t> </a:t>
            </a:r>
            <a:r>
              <a:rPr lang="en-US" sz="2400" dirty="0"/>
              <a:t>true or false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>
                <a:solidFill>
                  <a:srgbClr val="0000FF"/>
                </a:solidFill>
              </a:rPr>
              <a:t>count</a:t>
            </a:r>
            <a:r>
              <a:rPr lang="en-US" sz="2400" dirty="0"/>
              <a:t> ← a table, where </a:t>
            </a:r>
            <a:r>
              <a:rPr lang="en-US" sz="2400" dirty="0">
                <a:solidFill>
                  <a:srgbClr val="0000FF"/>
                </a:solidFill>
              </a:rPr>
              <a:t>count</a:t>
            </a:r>
            <a:r>
              <a:rPr lang="en-US" sz="2400" dirty="0"/>
              <a:t>[</a:t>
            </a: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/>
              <a:t>] is the number of symbols in </a:t>
            </a: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/>
              <a:t>’s premise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dirty="0"/>
              <a:t>    </a:t>
            </a:r>
            <a:r>
              <a:rPr lang="en-US" sz="2400" dirty="0">
                <a:solidFill>
                  <a:srgbClr val="0000FF"/>
                </a:solidFill>
              </a:rPr>
              <a:t>inferred</a:t>
            </a:r>
            <a:r>
              <a:rPr lang="en-US" sz="2400" dirty="0"/>
              <a:t> ← a table, where</a:t>
            </a:r>
            <a:r>
              <a:rPr lang="en-US" sz="2400" dirty="0">
                <a:solidFill>
                  <a:srgbClr val="0000FF"/>
                </a:solidFill>
              </a:rPr>
              <a:t> inferred</a:t>
            </a:r>
            <a:r>
              <a:rPr lang="en-US" sz="2400" dirty="0"/>
              <a:t>[</a:t>
            </a:r>
            <a:r>
              <a:rPr lang="en-US" sz="2400" dirty="0">
                <a:solidFill>
                  <a:srgbClr val="0000FF"/>
                </a:solidFill>
              </a:rPr>
              <a:t>s</a:t>
            </a:r>
            <a:r>
              <a:rPr lang="en-US" sz="2400" dirty="0"/>
              <a:t>] is initially false for all </a:t>
            </a:r>
            <a:r>
              <a:rPr lang="en-US" sz="2400" dirty="0">
                <a:solidFill>
                  <a:srgbClr val="0000FF"/>
                </a:solidFill>
              </a:rPr>
              <a:t>s</a:t>
            </a:r>
            <a:r>
              <a:rPr lang="en-US" sz="2400" dirty="0"/>
              <a:t> 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dirty="0"/>
              <a:t>    </a:t>
            </a:r>
            <a:r>
              <a:rPr lang="en-US" sz="2400" dirty="0">
                <a:solidFill>
                  <a:srgbClr val="0000FF"/>
                </a:solidFill>
              </a:rPr>
              <a:t>agenda</a:t>
            </a:r>
            <a:r>
              <a:rPr lang="en-US" sz="2400" dirty="0"/>
              <a:t> ← a queue of symbols, initially symbols known to be true in </a:t>
            </a:r>
            <a:r>
              <a:rPr lang="en-US" sz="2400" dirty="0">
                <a:solidFill>
                  <a:srgbClr val="0000FF"/>
                </a:solidFill>
              </a:rPr>
              <a:t>KB</a:t>
            </a:r>
            <a:r>
              <a:rPr lang="en-US" sz="2400" dirty="0"/>
              <a:t> </a:t>
            </a:r>
          </a:p>
          <a:p>
            <a:pPr marL="0" indent="0">
              <a:lnSpc>
                <a:spcPct val="140000"/>
              </a:lnSpc>
              <a:spcBef>
                <a:spcPts val="600"/>
              </a:spcBef>
              <a:buNone/>
            </a:pPr>
            <a:r>
              <a:rPr lang="en-US" sz="2400" b="1" dirty="0"/>
              <a:t>    </a:t>
            </a:r>
            <a:r>
              <a:rPr lang="en-US" sz="2400" dirty="0">
                <a:solidFill>
                  <a:srgbClr val="7030A0"/>
                </a:solidFill>
              </a:rPr>
              <a:t>while</a:t>
            </a:r>
            <a:r>
              <a:rPr lang="en-US" sz="2400" b="1" dirty="0"/>
              <a:t> </a:t>
            </a:r>
            <a:r>
              <a:rPr lang="en-US" sz="2400" dirty="0">
                <a:solidFill>
                  <a:srgbClr val="0000FF"/>
                </a:solidFill>
              </a:rPr>
              <a:t>agenda</a:t>
            </a:r>
            <a:r>
              <a:rPr lang="en-US" sz="2400" dirty="0"/>
              <a:t> is not empty </a:t>
            </a:r>
            <a:r>
              <a:rPr lang="en-US" sz="2400" dirty="0">
                <a:solidFill>
                  <a:srgbClr val="7030A0"/>
                </a:solidFill>
              </a:rPr>
              <a:t>do</a:t>
            </a:r>
            <a:r>
              <a:rPr lang="en-US" sz="2400" dirty="0"/>
              <a:t> 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b="1" dirty="0"/>
              <a:t>            </a:t>
            </a:r>
            <a:r>
              <a:rPr lang="en-US" sz="2400" dirty="0">
                <a:solidFill>
                  <a:srgbClr val="0000FF"/>
                </a:solidFill>
              </a:rPr>
              <a:t>p</a:t>
            </a:r>
            <a:r>
              <a:rPr lang="en-US" sz="2400" dirty="0"/>
              <a:t> ← Pop(</a:t>
            </a:r>
            <a:r>
              <a:rPr lang="en-US" sz="2400" dirty="0">
                <a:solidFill>
                  <a:srgbClr val="0000FF"/>
                </a:solidFill>
              </a:rPr>
              <a:t>agenda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        </a:t>
            </a:r>
            <a:r>
              <a:rPr lang="en-US" sz="2400" dirty="0">
                <a:solidFill>
                  <a:srgbClr val="7030A0"/>
                </a:solidFill>
              </a:rPr>
              <a:t>if</a:t>
            </a:r>
            <a:r>
              <a:rPr lang="en-US" sz="2400" b="1" dirty="0"/>
              <a:t> </a:t>
            </a:r>
            <a:r>
              <a:rPr lang="en-US" sz="2400" dirty="0">
                <a:solidFill>
                  <a:srgbClr val="0000FF"/>
                </a:solidFill>
              </a:rPr>
              <a:t>p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000FF"/>
                </a:solidFill>
              </a:rPr>
              <a:t>q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7030A0"/>
                </a:solidFill>
              </a:rPr>
              <a:t>then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  <a:r>
              <a:rPr lang="en-US" sz="2400" dirty="0">
                <a:solidFill>
                  <a:srgbClr val="7030A0"/>
                </a:solidFill>
              </a:rPr>
              <a:t>return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  <a:r>
              <a:rPr lang="en-US" sz="2400" dirty="0"/>
              <a:t>true 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b="1" dirty="0"/>
              <a:t>            </a:t>
            </a:r>
            <a:r>
              <a:rPr lang="en-US" sz="2400" dirty="0">
                <a:solidFill>
                  <a:srgbClr val="7030A0"/>
                </a:solidFill>
              </a:rPr>
              <a:t>if</a:t>
            </a:r>
            <a:r>
              <a:rPr lang="en-US" sz="2400" b="1" dirty="0"/>
              <a:t> </a:t>
            </a:r>
            <a:r>
              <a:rPr lang="en-US" sz="2400" dirty="0">
                <a:solidFill>
                  <a:srgbClr val="0000FF"/>
                </a:solidFill>
              </a:rPr>
              <a:t>inferred</a:t>
            </a:r>
            <a:r>
              <a:rPr lang="en-US" sz="2400" dirty="0"/>
              <a:t>[</a:t>
            </a:r>
            <a:r>
              <a:rPr lang="en-US" sz="2400" dirty="0">
                <a:solidFill>
                  <a:srgbClr val="0000FF"/>
                </a:solidFill>
              </a:rPr>
              <a:t>p</a:t>
            </a:r>
            <a:r>
              <a:rPr lang="en-US" sz="2400" dirty="0"/>
              <a:t>] = false </a:t>
            </a:r>
            <a:r>
              <a:rPr lang="en-US" sz="2400" dirty="0">
                <a:solidFill>
                  <a:srgbClr val="7030A0"/>
                </a:solidFill>
              </a:rPr>
              <a:t>then</a:t>
            </a:r>
            <a:r>
              <a:rPr lang="en-US" sz="2400" dirty="0"/>
              <a:t> 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dirty="0"/>
              <a:t>                    </a:t>
            </a:r>
            <a:r>
              <a:rPr lang="en-US" sz="2400" dirty="0">
                <a:solidFill>
                  <a:srgbClr val="0000FF"/>
                </a:solidFill>
              </a:rPr>
              <a:t>inferred</a:t>
            </a:r>
            <a:r>
              <a:rPr lang="en-US" sz="2400" dirty="0"/>
              <a:t>[</a:t>
            </a:r>
            <a:r>
              <a:rPr lang="en-US" sz="2400" dirty="0">
                <a:solidFill>
                  <a:srgbClr val="0000FF"/>
                </a:solidFill>
              </a:rPr>
              <a:t>p</a:t>
            </a:r>
            <a:r>
              <a:rPr lang="en-US" sz="2400" dirty="0"/>
              <a:t>]←true</a:t>
            </a:r>
            <a:br>
              <a:rPr lang="en-US" sz="2400" dirty="0"/>
            </a:br>
            <a:r>
              <a:rPr lang="en-US" sz="2400" dirty="0"/>
              <a:t>                    </a:t>
            </a:r>
            <a:r>
              <a:rPr lang="en-US" sz="2400" dirty="0">
                <a:solidFill>
                  <a:srgbClr val="7030A0"/>
                </a:solidFill>
              </a:rPr>
              <a:t>for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  <a:r>
              <a:rPr lang="en-US" sz="2400" dirty="0">
                <a:solidFill>
                  <a:srgbClr val="7030A0"/>
                </a:solidFill>
              </a:rPr>
              <a:t>each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  <a:r>
              <a:rPr lang="en-US" sz="2400" dirty="0"/>
              <a:t>clause </a:t>
            </a: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/>
              <a:t> in </a:t>
            </a:r>
            <a:r>
              <a:rPr lang="en-US" sz="2400" dirty="0">
                <a:solidFill>
                  <a:srgbClr val="0000FF"/>
                </a:solidFill>
              </a:rPr>
              <a:t>KB</a:t>
            </a:r>
            <a:r>
              <a:rPr lang="en-US" sz="2400" dirty="0"/>
              <a:t> where </a:t>
            </a:r>
            <a:r>
              <a:rPr lang="en-US" sz="2400" dirty="0">
                <a:solidFill>
                  <a:srgbClr val="0000FF"/>
                </a:solidFill>
              </a:rPr>
              <a:t>p</a:t>
            </a:r>
            <a:r>
              <a:rPr lang="en-US" sz="2400" dirty="0"/>
              <a:t> is in </a:t>
            </a:r>
            <a:r>
              <a:rPr lang="en-US" sz="2400" dirty="0" err="1">
                <a:solidFill>
                  <a:srgbClr val="0000FF"/>
                </a:solidFill>
              </a:rPr>
              <a:t>c.premise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7030A0"/>
                </a:solidFill>
              </a:rPr>
              <a:t>do</a:t>
            </a:r>
            <a:r>
              <a:rPr lang="en-US" sz="2400" dirty="0"/>
              <a:t> 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dirty="0"/>
              <a:t>                            decrement </a:t>
            </a:r>
            <a:r>
              <a:rPr lang="en-US" sz="2400" dirty="0">
                <a:solidFill>
                  <a:srgbClr val="0000FF"/>
                </a:solidFill>
              </a:rPr>
              <a:t>count</a:t>
            </a:r>
            <a:r>
              <a:rPr lang="en-US" sz="2400" dirty="0"/>
              <a:t>[</a:t>
            </a: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/>
              <a:t>] 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b="1" dirty="0"/>
              <a:t>                            </a:t>
            </a:r>
            <a:r>
              <a:rPr lang="en-US" sz="2400" dirty="0">
                <a:solidFill>
                  <a:srgbClr val="7030A0"/>
                </a:solidFill>
              </a:rPr>
              <a:t>if</a:t>
            </a:r>
            <a:r>
              <a:rPr lang="en-US" sz="2400" b="1" dirty="0"/>
              <a:t> </a:t>
            </a:r>
            <a:r>
              <a:rPr lang="en-US" sz="2400" dirty="0">
                <a:solidFill>
                  <a:srgbClr val="0000FF"/>
                </a:solidFill>
              </a:rPr>
              <a:t>count</a:t>
            </a:r>
            <a:r>
              <a:rPr lang="en-US" sz="2400" dirty="0"/>
              <a:t>[</a:t>
            </a: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/>
              <a:t>] = 0 </a:t>
            </a:r>
            <a:r>
              <a:rPr lang="en-US" sz="2400" dirty="0">
                <a:solidFill>
                  <a:srgbClr val="7030A0"/>
                </a:solidFill>
              </a:rPr>
              <a:t>then</a:t>
            </a:r>
            <a:r>
              <a:rPr lang="en-US" sz="2400" b="1" dirty="0"/>
              <a:t> </a:t>
            </a:r>
            <a:r>
              <a:rPr lang="en-US" sz="2400" dirty="0"/>
              <a:t>add </a:t>
            </a:r>
            <a:r>
              <a:rPr lang="en-US" sz="2400" dirty="0" err="1">
                <a:solidFill>
                  <a:srgbClr val="0000FF"/>
                </a:solidFill>
              </a:rPr>
              <a:t>c.conclusion</a:t>
            </a:r>
            <a:r>
              <a:rPr lang="en-US" sz="2400" dirty="0"/>
              <a:t> to </a:t>
            </a:r>
            <a:r>
              <a:rPr lang="en-US" sz="2400" dirty="0">
                <a:solidFill>
                  <a:srgbClr val="0000FF"/>
                </a:solidFill>
              </a:rPr>
              <a:t>agenda</a:t>
            </a:r>
            <a:r>
              <a:rPr lang="en-US" sz="2400" dirty="0"/>
              <a:t> 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2400" b="1" dirty="0"/>
              <a:t>    </a:t>
            </a:r>
            <a:r>
              <a:rPr lang="en-US" sz="2400" dirty="0">
                <a:solidFill>
                  <a:srgbClr val="7030A0"/>
                </a:solidFill>
              </a:rPr>
              <a:t>return</a:t>
            </a:r>
            <a:r>
              <a:rPr lang="en-US" sz="2400" b="1" dirty="0"/>
              <a:t> </a:t>
            </a:r>
            <a:r>
              <a:rPr lang="en-US" sz="2400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16188322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forward chaining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8" y="1223212"/>
            <a:ext cx="11639901" cy="5434262"/>
          </a:xfrm>
        </p:spPr>
        <p:txBody>
          <a:bodyPr/>
          <a:lstStyle/>
          <a:p>
            <a:r>
              <a:rPr lang="en-US" dirty="0"/>
              <a:t>Theorem: FC is sound and complete for definite-clause KBs</a:t>
            </a:r>
          </a:p>
          <a:p>
            <a:r>
              <a:rPr lang="en-US" dirty="0"/>
              <a:t>Soundness: follows from soundness of Modus Ponens (easy to check</a:t>
            </a:r>
            <a:r>
              <a:rPr lang="en-US" dirty="0">
                <a:sym typeface="Symbol"/>
              </a:rPr>
              <a:t>)</a:t>
            </a:r>
            <a:endParaRPr lang="en-US" dirty="0">
              <a:solidFill>
                <a:srgbClr val="CC00CC"/>
              </a:solidFill>
              <a:sym typeface="Symbol"/>
            </a:endParaRPr>
          </a:p>
          <a:p>
            <a:r>
              <a:rPr lang="en-US" dirty="0"/>
              <a:t>Completeness proof: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/>
              <a:t>	</a:t>
            </a:r>
            <a:r>
              <a:rPr lang="en-US" sz="2400" dirty="0"/>
              <a:t>1. FC reaches a fixed point where no new atomic sentences are derived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/>
              <a:t>	2. Consider the final </a:t>
            </a:r>
            <a:r>
              <a:rPr lang="en-US" sz="2400" i="1" dirty="0">
                <a:solidFill>
                  <a:srgbClr val="0000FF"/>
                </a:solidFill>
              </a:rPr>
              <a:t>inferred</a:t>
            </a:r>
            <a:r>
              <a:rPr lang="en-US" sz="2400" dirty="0"/>
              <a:t> table as a model </a:t>
            </a:r>
            <a:r>
              <a:rPr lang="en-US" sz="2400" b="1" i="1" dirty="0">
                <a:solidFill>
                  <a:srgbClr val="0000FF"/>
                </a:solidFill>
              </a:rPr>
              <a:t>m</a:t>
            </a:r>
            <a:r>
              <a:rPr lang="en-US" sz="2400" dirty="0"/>
              <a:t>, assigning true/false to symbols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/>
              <a:t>	3. Every clause in the original KB is true in </a:t>
            </a:r>
            <a:r>
              <a:rPr lang="en-US" sz="2400" b="1" i="1" dirty="0">
                <a:solidFill>
                  <a:srgbClr val="0000FF"/>
                </a:solidFill>
              </a:rPr>
              <a:t>m</a:t>
            </a:r>
            <a:endParaRPr lang="en-US" sz="2400" dirty="0"/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/>
              <a:t>		Proof: Suppose a clause </a:t>
            </a:r>
            <a:r>
              <a:rPr lang="en-US" sz="2400" dirty="0">
                <a:solidFill>
                  <a:srgbClr val="7030A0"/>
                </a:solidFill>
              </a:rPr>
              <a:t>a</a:t>
            </a:r>
            <a:r>
              <a:rPr lang="en-US" sz="2400" baseline="-25000" dirty="0">
                <a:solidFill>
                  <a:srgbClr val="7030A0"/>
                </a:solidFill>
              </a:rPr>
              <a:t>1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</a:t>
            </a:r>
            <a:r>
              <a:rPr lang="en-US" sz="2400" dirty="0">
                <a:solidFill>
                  <a:srgbClr val="7030A0"/>
                </a:solidFill>
              </a:rPr>
              <a:t>...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 </a:t>
            </a:r>
            <a:r>
              <a:rPr lang="en-US" sz="2400" dirty="0" err="1">
                <a:solidFill>
                  <a:srgbClr val="7030A0"/>
                </a:solidFill>
              </a:rPr>
              <a:t>a</a:t>
            </a:r>
            <a:r>
              <a:rPr lang="en-US" sz="2400" baseline="-25000" dirty="0" err="1">
                <a:solidFill>
                  <a:srgbClr val="7030A0"/>
                </a:solidFill>
              </a:rPr>
              <a:t>k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 </a:t>
            </a:r>
            <a:r>
              <a:rPr lang="en-US" sz="2400" dirty="0">
                <a:solidFill>
                  <a:srgbClr val="7030A0"/>
                </a:solidFill>
              </a:rPr>
              <a:t>b </a:t>
            </a:r>
            <a:r>
              <a:rPr lang="en-US" sz="2400" dirty="0"/>
              <a:t>is false in </a:t>
            </a:r>
            <a:r>
              <a:rPr lang="en-US" sz="2400" b="1" i="1" dirty="0">
                <a:solidFill>
                  <a:srgbClr val="0000FF"/>
                </a:solidFill>
              </a:rPr>
              <a:t>m</a:t>
            </a:r>
            <a:r>
              <a:rPr lang="en-US" sz="2400" dirty="0"/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		Then </a:t>
            </a:r>
            <a:r>
              <a:rPr lang="en-US" sz="2400" dirty="0">
                <a:solidFill>
                  <a:srgbClr val="7030A0"/>
                </a:solidFill>
              </a:rPr>
              <a:t>a</a:t>
            </a:r>
            <a:r>
              <a:rPr lang="en-US" sz="2400" baseline="-25000" dirty="0">
                <a:solidFill>
                  <a:srgbClr val="7030A0"/>
                </a:solidFill>
              </a:rPr>
              <a:t>1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</a:t>
            </a:r>
            <a:r>
              <a:rPr lang="en-US" sz="2400" dirty="0">
                <a:solidFill>
                  <a:srgbClr val="7030A0"/>
                </a:solidFill>
              </a:rPr>
              <a:t>...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 </a:t>
            </a:r>
            <a:r>
              <a:rPr lang="en-US" sz="2400" dirty="0" err="1">
                <a:solidFill>
                  <a:srgbClr val="7030A0"/>
                </a:solidFill>
              </a:rPr>
              <a:t>a</a:t>
            </a:r>
            <a:r>
              <a:rPr lang="en-US" sz="2400" baseline="-25000" dirty="0" err="1">
                <a:solidFill>
                  <a:srgbClr val="7030A0"/>
                </a:solidFill>
              </a:rPr>
              <a:t>k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is true in </a:t>
            </a:r>
            <a:r>
              <a:rPr lang="en-US" sz="2400" b="1" i="1" dirty="0">
                <a:solidFill>
                  <a:srgbClr val="0000FF"/>
                </a:solidFill>
              </a:rPr>
              <a:t>m</a:t>
            </a:r>
            <a:r>
              <a:rPr lang="en-US" sz="2400" dirty="0"/>
              <a:t> and </a:t>
            </a:r>
            <a:r>
              <a:rPr lang="en-US" sz="2400" dirty="0">
                <a:solidFill>
                  <a:srgbClr val="7030A0"/>
                </a:solidFill>
              </a:rPr>
              <a:t>b</a:t>
            </a:r>
            <a:r>
              <a:rPr lang="en-US" sz="2400" dirty="0"/>
              <a:t> is false in </a:t>
            </a:r>
            <a:r>
              <a:rPr lang="en-US" sz="2400" b="1" i="1" dirty="0">
                <a:solidFill>
                  <a:srgbClr val="0000FF"/>
                </a:solidFill>
              </a:rPr>
              <a:t>m</a:t>
            </a:r>
            <a:r>
              <a:rPr lang="en-US" sz="2400" dirty="0"/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		Therefore the algorithm has not reached a fixed point!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/>
              <a:t>	4. Hence </a:t>
            </a:r>
            <a:r>
              <a:rPr lang="en-US" sz="2400" b="1" i="1" dirty="0">
                <a:solidFill>
                  <a:srgbClr val="0000FF"/>
                </a:solidFill>
              </a:rPr>
              <a:t>m</a:t>
            </a:r>
            <a:r>
              <a:rPr lang="en-US" sz="2400" dirty="0"/>
              <a:t> is a model of KB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/>
              <a:t>	5. If </a:t>
            </a:r>
            <a:r>
              <a:rPr lang="en-US" sz="2400" dirty="0">
                <a:solidFill>
                  <a:srgbClr val="7030A0"/>
                </a:solidFill>
              </a:rPr>
              <a:t>KB </a:t>
            </a:r>
            <a:r>
              <a:rPr lang="en-US" sz="2400" spc="-360" dirty="0">
                <a:solidFill>
                  <a:srgbClr val="7030A0"/>
                </a:solidFill>
                <a:sym typeface="Symbol"/>
              </a:rPr>
              <a:t>|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= </a:t>
            </a:r>
            <a:r>
              <a:rPr lang="en-US" sz="2400" dirty="0">
                <a:solidFill>
                  <a:srgbClr val="7030A0"/>
                </a:solidFill>
              </a:rPr>
              <a:t>q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7030A0"/>
                </a:solidFill>
              </a:rPr>
              <a:t>q</a:t>
            </a:r>
            <a:r>
              <a:rPr lang="en-US" sz="2400" dirty="0"/>
              <a:t> is true in every model of </a:t>
            </a:r>
            <a:r>
              <a:rPr lang="en-US" sz="2400" dirty="0">
                <a:solidFill>
                  <a:srgbClr val="7030A0"/>
                </a:solidFill>
              </a:rPr>
              <a:t>KB</a:t>
            </a:r>
            <a:r>
              <a:rPr lang="en-US" sz="2400" dirty="0"/>
              <a:t>, including </a:t>
            </a:r>
            <a:r>
              <a:rPr lang="en-US" sz="2400" b="1" i="1" dirty="0">
                <a:solidFill>
                  <a:srgbClr val="0000FF"/>
                </a:solidFill>
              </a:rPr>
              <a:t>m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10078453" y="4019884"/>
            <a:ext cx="1676400" cy="3733800"/>
            <a:chOff x="4343400" y="1371600"/>
            <a:chExt cx="1676400" cy="3733800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 bwMode="auto">
            <a:xfrm>
              <a:off x="4343400" y="1371600"/>
              <a:ext cx="1676400" cy="373380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34" tIns="45718" rIns="91434" bIns="45718" numCol="1" anchor="t" anchorCtr="0" compatLnSpc="1">
              <a:prstTxWarp prst="textNoShape">
                <a:avLst/>
              </a:prstTxWarp>
            </a:bodyPr>
            <a:lstStyle>
              <a:lvl1pPr marL="342874" indent="-342874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3200">
                  <a:solidFill>
                    <a:schemeClr val="accent2"/>
                  </a:solidFill>
                  <a:latin typeface="Calibri" pitchFamily="34" charset="0"/>
                  <a:ea typeface="+mn-ea"/>
                  <a:cs typeface="+mn-cs"/>
                </a:defRPr>
              </a:lvl1pPr>
              <a:lvl2pPr marL="742895" indent="-28573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itchFamily="2" charset="2"/>
                <a:buChar char="§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2914" indent="-228584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080" indent="-228584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247" indent="-228584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412" indent="-228584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578" indent="-228584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8744" indent="-228584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5910" indent="-228584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spcBef>
                  <a:spcPts val="368"/>
                </a:spcBef>
                <a:buNone/>
              </a:pPr>
              <a:r>
                <a:rPr lang="en-US" sz="2000" dirty="0">
                  <a:solidFill>
                    <a:srgbClr val="7030A0"/>
                  </a:solidFill>
                </a:rPr>
                <a:t>A</a:t>
              </a:r>
              <a:r>
                <a:rPr lang="en-US" sz="2000" dirty="0">
                  <a:solidFill>
                    <a:srgbClr val="0000FF"/>
                  </a:solidFill>
                </a:rPr>
                <a:t>  false</a:t>
              </a:r>
            </a:p>
            <a:p>
              <a:pPr marL="0" indent="0">
                <a:spcBef>
                  <a:spcPts val="368"/>
                </a:spcBef>
                <a:buNone/>
              </a:pPr>
              <a:r>
                <a:rPr lang="en-US" sz="2000" dirty="0">
                  <a:solidFill>
                    <a:srgbClr val="7030A0"/>
                  </a:solidFill>
                </a:rPr>
                <a:t>B</a:t>
              </a:r>
              <a:r>
                <a:rPr lang="en-US" sz="2000" dirty="0">
                  <a:solidFill>
                    <a:srgbClr val="0000FF"/>
                  </a:solidFill>
                </a:rPr>
                <a:t>  false</a:t>
              </a:r>
            </a:p>
            <a:p>
              <a:pPr marL="0" indent="0">
                <a:spcBef>
                  <a:spcPts val="368"/>
                </a:spcBef>
                <a:buNone/>
              </a:pPr>
              <a:r>
                <a:rPr lang="en-US" sz="2000" dirty="0">
                  <a:solidFill>
                    <a:srgbClr val="7030A0"/>
                  </a:solidFill>
                </a:rPr>
                <a:t>L</a:t>
              </a:r>
              <a:r>
                <a:rPr lang="en-US" sz="2000" dirty="0">
                  <a:solidFill>
                    <a:srgbClr val="0000FF"/>
                  </a:solidFill>
                </a:rPr>
                <a:t>   false</a:t>
              </a:r>
            </a:p>
            <a:p>
              <a:pPr marL="0" indent="0">
                <a:spcBef>
                  <a:spcPts val="368"/>
                </a:spcBef>
                <a:buNone/>
              </a:pPr>
              <a:r>
                <a:rPr lang="en-US" sz="2000" dirty="0">
                  <a:solidFill>
                    <a:srgbClr val="7030A0"/>
                  </a:solidFill>
                </a:rPr>
                <a:t>M</a:t>
              </a:r>
              <a:r>
                <a:rPr lang="en-US" sz="2000" dirty="0">
                  <a:solidFill>
                    <a:srgbClr val="0000FF"/>
                  </a:solidFill>
                </a:rPr>
                <a:t> false</a:t>
              </a:r>
            </a:p>
            <a:p>
              <a:pPr marL="0" indent="0">
                <a:spcBef>
                  <a:spcPts val="368"/>
                </a:spcBef>
                <a:buNone/>
              </a:pPr>
              <a:r>
                <a:rPr lang="en-US" sz="2000" dirty="0">
                  <a:solidFill>
                    <a:srgbClr val="7030A0"/>
                  </a:solidFill>
                </a:rPr>
                <a:t>P</a:t>
              </a:r>
              <a:r>
                <a:rPr lang="en-US" sz="2000" dirty="0">
                  <a:solidFill>
                    <a:srgbClr val="0000FF"/>
                  </a:solidFill>
                </a:rPr>
                <a:t>  false</a:t>
              </a:r>
            </a:p>
            <a:p>
              <a:pPr marL="0" indent="0">
                <a:spcBef>
                  <a:spcPts val="368"/>
                </a:spcBef>
                <a:buNone/>
              </a:pPr>
              <a:r>
                <a:rPr lang="en-US" sz="2000" dirty="0">
                  <a:solidFill>
                    <a:srgbClr val="7030A0"/>
                  </a:solidFill>
                </a:rPr>
                <a:t>Q</a:t>
              </a:r>
              <a:r>
                <a:rPr lang="en-US" sz="2000" dirty="0">
                  <a:solidFill>
                    <a:srgbClr val="0000FF"/>
                  </a:solidFill>
                </a:rPr>
                <a:t>  false</a:t>
              </a:r>
            </a:p>
            <a:p>
              <a:endParaRPr lang="en-US" sz="2000" dirty="0">
                <a:solidFill>
                  <a:srgbClr val="0000FF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600073" y="1377771"/>
              <a:ext cx="11723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xxxx</a:t>
              </a:r>
              <a:r>
                <a:rPr lang="en-US" dirty="0"/>
                <a:t>  </a:t>
              </a:r>
              <a:r>
                <a:rPr lang="en-US" dirty="0">
                  <a:solidFill>
                    <a:srgbClr val="008000"/>
                  </a:solidFill>
                </a:rPr>
                <a:t>true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592053" y="1757433"/>
              <a:ext cx="11723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xxxx</a:t>
              </a:r>
              <a:r>
                <a:rPr lang="en-US" dirty="0"/>
                <a:t>  </a:t>
              </a:r>
              <a:r>
                <a:rPr lang="en-US" dirty="0">
                  <a:solidFill>
                    <a:srgbClr val="008000"/>
                  </a:solidFill>
                </a:rPr>
                <a:t>true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97406" y="2110347"/>
              <a:ext cx="11723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xxxx</a:t>
              </a:r>
              <a:r>
                <a:rPr lang="en-US" dirty="0"/>
                <a:t>  </a:t>
              </a:r>
              <a:r>
                <a:rPr lang="en-US" dirty="0">
                  <a:solidFill>
                    <a:srgbClr val="008000"/>
                  </a:solidFill>
                </a:rPr>
                <a:t>true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589387" y="2449906"/>
              <a:ext cx="11723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xxxx</a:t>
              </a:r>
              <a:r>
                <a:rPr lang="en-US" dirty="0"/>
                <a:t>  </a:t>
              </a:r>
              <a:r>
                <a:rPr lang="en-US" dirty="0">
                  <a:solidFill>
                    <a:srgbClr val="008000"/>
                  </a:solidFill>
                </a:rPr>
                <a:t>true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581364" y="2802833"/>
              <a:ext cx="11723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xxxx</a:t>
              </a:r>
              <a:r>
                <a:rPr lang="en-US" dirty="0"/>
                <a:t>  </a:t>
              </a:r>
              <a:r>
                <a:rPr lang="en-US" dirty="0">
                  <a:solidFill>
                    <a:srgbClr val="008000"/>
                  </a:solidFill>
                </a:rPr>
                <a:t>true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586716" y="3129010"/>
              <a:ext cx="11723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xxxx</a:t>
              </a:r>
              <a:r>
                <a:rPr lang="en-US" dirty="0"/>
                <a:t>  </a:t>
              </a:r>
              <a:r>
                <a:rPr lang="en-US" dirty="0">
                  <a:solidFill>
                    <a:srgbClr val="008000"/>
                  </a:solidFill>
                </a:rPr>
                <a:t>true</a:t>
              </a: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A8CE861D-BA1A-4EAE-A94C-98859AAB55A1}"/>
              </a:ext>
            </a:extLst>
          </p:cNvPr>
          <p:cNvSpPr/>
          <p:nvPr/>
        </p:nvSpPr>
        <p:spPr>
          <a:xfrm>
            <a:off x="6096000" y="1078069"/>
            <a:ext cx="3352800" cy="737481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14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Satisfiability and Entailment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sentence is </a:t>
            </a:r>
            <a:r>
              <a:rPr lang="en-US" i="1" dirty="0" err="1">
                <a:solidFill>
                  <a:srgbClr val="C00000"/>
                </a:solidFill>
              </a:rPr>
              <a:t>satisfiable</a:t>
            </a:r>
            <a:r>
              <a:rPr lang="en-US" dirty="0"/>
              <a:t> if it is true in at least one world (</a:t>
            </a:r>
            <a:r>
              <a:rPr lang="en-US" dirty="0" err="1"/>
              <a:t>cf</a:t>
            </a:r>
            <a:r>
              <a:rPr lang="en-US" dirty="0"/>
              <a:t> CSPs!)</a:t>
            </a:r>
          </a:p>
          <a:p>
            <a:r>
              <a:rPr lang="en-US" dirty="0"/>
              <a:t>Suppose we have a hyper-efficient SAT solver; how can we use it to test entailment?</a:t>
            </a:r>
          </a:p>
          <a:p>
            <a:pPr lvl="1"/>
            <a:r>
              <a:rPr lang="en-US" dirty="0"/>
              <a:t>Suppose 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 </a:t>
            </a:r>
            <a:r>
              <a:rPr lang="en-US" spc="-360" dirty="0">
                <a:solidFill>
                  <a:srgbClr val="7030A0"/>
                </a:solidFill>
                <a:sym typeface="Symbol"/>
              </a:rPr>
              <a:t>|</a:t>
            </a:r>
            <a:r>
              <a:rPr lang="en-US" dirty="0">
                <a:solidFill>
                  <a:srgbClr val="7030A0"/>
                </a:solidFill>
                <a:sym typeface="Symbol"/>
              </a:rPr>
              <a:t>= </a:t>
            </a:r>
            <a:r>
              <a:rPr lang="en-US" dirty="0">
                <a:solidFill>
                  <a:srgbClr val="7030A0"/>
                </a:solidFill>
              </a:rPr>
              <a:t> </a:t>
            </a:r>
          </a:p>
          <a:p>
            <a:pPr lvl="1"/>
            <a:r>
              <a:rPr lang="en-US" dirty="0"/>
              <a:t>Then 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true in all worlds</a:t>
            </a:r>
          </a:p>
          <a:p>
            <a:pPr lvl="1"/>
            <a:r>
              <a:rPr lang="en-US" dirty="0"/>
              <a:t>Hence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(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) </a:t>
            </a:r>
            <a:r>
              <a:rPr lang="en-US" dirty="0"/>
              <a:t>is false in all worlds</a:t>
            </a:r>
          </a:p>
          <a:p>
            <a:pPr lvl="1"/>
            <a:r>
              <a:rPr lang="en-US" dirty="0"/>
              <a:t>Hence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 </a:t>
            </a:r>
            <a:r>
              <a:rPr lang="en-US" dirty="0"/>
              <a:t>is false in all worlds, i.e., </a:t>
            </a:r>
            <a:r>
              <a:rPr lang="en-US" dirty="0" err="1"/>
              <a:t>unsatisfiable</a:t>
            </a:r>
            <a:endParaRPr lang="en-US" dirty="0"/>
          </a:p>
          <a:p>
            <a:endParaRPr lang="en-US" dirty="0"/>
          </a:p>
          <a:p>
            <a:r>
              <a:rPr lang="en-US" dirty="0"/>
              <a:t>So, add the negated conclusion to what you know, test for (un)satisfiability; also known as </a:t>
            </a:r>
            <a:r>
              <a:rPr lang="en-US" sz="2400" dirty="0" err="1">
                <a:solidFill>
                  <a:srgbClr val="0000FF"/>
                </a:solidFill>
                <a:latin typeface="Apple Chancery"/>
                <a:cs typeface="Apple Chancery"/>
              </a:rPr>
              <a:t>reductio</a:t>
            </a:r>
            <a:r>
              <a:rPr lang="en-US" sz="2400" dirty="0">
                <a:solidFill>
                  <a:srgbClr val="0000FF"/>
                </a:solidFill>
                <a:latin typeface="Apple Chancery"/>
                <a:cs typeface="Apple Chancery"/>
              </a:rPr>
              <a:t> ad absurdum</a:t>
            </a:r>
            <a:endParaRPr lang="en-US" dirty="0">
              <a:solidFill>
                <a:srgbClr val="0000FF"/>
              </a:solidFill>
              <a:latin typeface="Apple Chancery"/>
              <a:cs typeface="Apple Chancery"/>
            </a:endParaRPr>
          </a:p>
          <a:p>
            <a:endParaRPr lang="en-US" dirty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Efficient SAT solvers operate on </a:t>
            </a:r>
            <a:r>
              <a:rPr lang="en-US" b="1" i="1" dirty="0">
                <a:solidFill>
                  <a:srgbClr val="C00000"/>
                </a:solidFill>
                <a:latin typeface="Calibri"/>
                <a:cs typeface="Calibri"/>
              </a:rPr>
              <a:t>conjunctive normal form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581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Conjunctive Normal Form (CNF)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11785600" cy="4729164"/>
          </a:xfrm>
        </p:spPr>
        <p:txBody>
          <a:bodyPr/>
          <a:lstStyle/>
          <a:p>
            <a:r>
              <a:rPr lang="en-US" dirty="0"/>
              <a:t>Every sentence can be expressed as a </a:t>
            </a:r>
            <a:r>
              <a:rPr lang="en-US" dirty="0">
                <a:solidFill>
                  <a:srgbClr val="C00000"/>
                </a:solidFill>
              </a:rPr>
              <a:t>conjunction</a:t>
            </a:r>
            <a:r>
              <a:rPr lang="en-US" dirty="0"/>
              <a:t> of </a:t>
            </a:r>
            <a:r>
              <a:rPr lang="en-US" dirty="0">
                <a:solidFill>
                  <a:srgbClr val="C00000"/>
                </a:solidFill>
              </a:rPr>
              <a:t>clauses</a:t>
            </a:r>
          </a:p>
          <a:p>
            <a:r>
              <a:rPr lang="en-US" dirty="0"/>
              <a:t>Each clause is a </a:t>
            </a:r>
            <a:r>
              <a:rPr lang="en-US" dirty="0">
                <a:solidFill>
                  <a:srgbClr val="C00000"/>
                </a:solidFill>
              </a:rPr>
              <a:t>disjunction</a:t>
            </a:r>
            <a:r>
              <a:rPr lang="en-US" dirty="0"/>
              <a:t> of </a:t>
            </a:r>
            <a:r>
              <a:rPr lang="en-US" dirty="0">
                <a:solidFill>
                  <a:srgbClr val="C00000"/>
                </a:solidFill>
              </a:rPr>
              <a:t>literals</a:t>
            </a:r>
          </a:p>
          <a:p>
            <a:r>
              <a:rPr lang="en-US" dirty="0"/>
              <a:t>Each literal is a symbol or a negated symbol</a:t>
            </a:r>
          </a:p>
          <a:p>
            <a:r>
              <a:rPr lang="en-US" dirty="0"/>
              <a:t>Conversion to CNF by a sequence of standard transformations: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7030A0"/>
                </a:solidFill>
              </a:rPr>
              <a:t>At_1,1_0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 (Wall_0,1  Blocked_W_0)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7030A0"/>
                </a:solidFill>
              </a:rPr>
              <a:t>At_1,1_0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 ((Wall_0,1  Blocked_W_0)  (Blocked_W_0 Wall_0,1)) 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7030A0"/>
                </a:solidFill>
                <a:sym typeface="Symbol"/>
              </a:rPr>
              <a:t></a:t>
            </a:r>
            <a:r>
              <a:rPr lang="en-US" dirty="0">
                <a:solidFill>
                  <a:srgbClr val="7030A0"/>
                </a:solidFill>
              </a:rPr>
              <a:t>At_1,1_0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v ((Wall_0,1 v Blocked_W_0)  (Blocked_W_0 v Wall_0,1)) 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7030A0"/>
                </a:solidFill>
                <a:sym typeface="Symbol"/>
              </a:rPr>
              <a:t>(</a:t>
            </a:r>
            <a:r>
              <a:rPr lang="en-US" dirty="0">
                <a:solidFill>
                  <a:srgbClr val="7030A0"/>
                </a:solidFill>
              </a:rPr>
              <a:t>At_1,1_0 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v  Wall_0,1   v   Blocked_W_0)  (</a:t>
            </a:r>
            <a:r>
              <a:rPr lang="en-US" dirty="0">
                <a:solidFill>
                  <a:srgbClr val="7030A0"/>
                </a:solidFill>
              </a:rPr>
              <a:t>At_1,1_0  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v  Blocked_W_0   v  Wall_0,1)</a:t>
            </a:r>
          </a:p>
          <a:p>
            <a:pPr marL="457165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ounded Rectangular Callout 3"/>
          <p:cNvSpPr/>
          <p:nvPr/>
        </p:nvSpPr>
        <p:spPr>
          <a:xfrm>
            <a:off x="5230089" y="1312441"/>
            <a:ext cx="5474855" cy="533400"/>
          </a:xfrm>
          <a:prstGeom prst="wedgeRoundRectCallout">
            <a:avLst>
              <a:gd name="adj1" fmla="val -81350"/>
              <a:gd name="adj2" fmla="val 378521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Replace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biconditional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by two implications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5638800" y="1981200"/>
            <a:ext cx="4495800" cy="533400"/>
          </a:xfrm>
          <a:prstGeom prst="wedgeRoundRectCallout">
            <a:avLst>
              <a:gd name="adj1" fmla="val -90749"/>
              <a:gd name="adj2" fmla="val 368080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Replace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sym typeface="Symbol"/>
              </a:rPr>
              <a:t>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sym typeface="Symbol"/>
              </a:rPr>
              <a:t>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sym typeface="Symbol"/>
              </a:rPr>
              <a:t>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 by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sym typeface="Symbol"/>
              </a:rPr>
              <a:t>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sym typeface="Symbol"/>
              </a:rPr>
              <a:t>v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sym typeface="Symbol"/>
              </a:rPr>
              <a:t>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7696200" y="2590800"/>
            <a:ext cx="4181764" cy="533400"/>
          </a:xfrm>
          <a:prstGeom prst="wedgeRoundRectCallout">
            <a:avLst>
              <a:gd name="adj1" fmla="val -89186"/>
              <a:gd name="adj2" fmla="val 373529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Distribute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sym typeface="Symbol"/>
              </a:rPr>
              <a:t>v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over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sym typeface="Symbol"/>
              </a:rPr>
              <a:t>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70396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 SAT solvers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5018" y="1179283"/>
            <a:ext cx="10861964" cy="5311586"/>
          </a:xfrm>
        </p:spPr>
        <p:txBody>
          <a:bodyPr/>
          <a:lstStyle/>
          <a:p>
            <a:r>
              <a:rPr lang="en-US" dirty="0"/>
              <a:t>DPLL (</a:t>
            </a:r>
            <a:r>
              <a:rPr lang="en-US" sz="2800" dirty="0"/>
              <a:t>Davis-Putnam-</a:t>
            </a:r>
            <a:r>
              <a:rPr lang="en-US" sz="2800" dirty="0" err="1"/>
              <a:t>Logemann</a:t>
            </a:r>
            <a:r>
              <a:rPr lang="en-US" sz="2800" dirty="0"/>
              <a:t>-Loveland</a:t>
            </a:r>
            <a:r>
              <a:rPr lang="en-US" dirty="0"/>
              <a:t>) is the core of modern solvers</a:t>
            </a:r>
          </a:p>
          <a:p>
            <a:r>
              <a:rPr lang="en-US" dirty="0"/>
              <a:t>Essentially a backtracking search over models with some extras:</a:t>
            </a:r>
          </a:p>
          <a:p>
            <a:pPr lvl="1"/>
            <a:r>
              <a:rPr lang="en-US" i="1" dirty="0">
                <a:solidFill>
                  <a:srgbClr val="C00000"/>
                </a:solidFill>
              </a:rPr>
              <a:t>Early termination</a:t>
            </a:r>
            <a:r>
              <a:rPr lang="en-US" dirty="0"/>
              <a:t>: stop if </a:t>
            </a:r>
          </a:p>
          <a:p>
            <a:pPr lvl="2"/>
            <a:r>
              <a:rPr lang="en-US" sz="2400" dirty="0"/>
              <a:t>all clauses are satisfied; e.g., </a:t>
            </a:r>
            <a:r>
              <a:rPr lang="en-US" sz="2400" dirty="0">
                <a:solidFill>
                  <a:srgbClr val="7030A0"/>
                </a:solidFill>
              </a:rPr>
              <a:t>(A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 B) </a:t>
            </a:r>
            <a:r>
              <a:rPr lang="en-US" sz="2400" dirty="0">
                <a:solidFill>
                  <a:srgbClr val="7030A0"/>
                </a:solidFill>
              </a:rPr>
              <a:t> (A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 C) </a:t>
            </a:r>
            <a:r>
              <a:rPr lang="en-US" sz="2400" dirty="0">
                <a:sym typeface="Symbol"/>
              </a:rPr>
              <a:t>is satisfied by {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A</a:t>
            </a:r>
            <a:r>
              <a:rPr lang="en-US" sz="2400" dirty="0">
                <a:sym typeface="Symbol"/>
              </a:rPr>
              <a:t>=</a:t>
            </a:r>
            <a:r>
              <a:rPr lang="en-US" sz="2400" dirty="0">
                <a:solidFill>
                  <a:srgbClr val="0000FF"/>
                </a:solidFill>
                <a:sym typeface="Symbol"/>
              </a:rPr>
              <a:t>true</a:t>
            </a:r>
            <a:r>
              <a:rPr lang="en-US" sz="2400" dirty="0">
                <a:sym typeface="Symbol"/>
              </a:rPr>
              <a:t>}</a:t>
            </a:r>
          </a:p>
          <a:p>
            <a:pPr lvl="2"/>
            <a:r>
              <a:rPr lang="en-US" sz="2400" dirty="0">
                <a:sym typeface="Symbol"/>
              </a:rPr>
              <a:t>any clause is falsified; e.g., </a:t>
            </a:r>
            <a:r>
              <a:rPr lang="en-US" sz="2400" dirty="0">
                <a:solidFill>
                  <a:srgbClr val="7030A0"/>
                </a:solidFill>
              </a:rPr>
              <a:t>(A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 B) </a:t>
            </a:r>
            <a:r>
              <a:rPr lang="en-US" sz="2400" dirty="0">
                <a:solidFill>
                  <a:srgbClr val="7030A0"/>
                </a:solidFill>
              </a:rPr>
              <a:t> (A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 C) </a:t>
            </a:r>
            <a:r>
              <a:rPr lang="en-US" sz="2400" dirty="0">
                <a:sym typeface="Symbol"/>
              </a:rPr>
              <a:t>is satisfied by {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A</a:t>
            </a:r>
            <a:r>
              <a:rPr lang="en-US" sz="2400" dirty="0">
                <a:sym typeface="Symbol"/>
              </a:rPr>
              <a:t>=</a:t>
            </a:r>
            <a:r>
              <a:rPr lang="en-US" sz="2400" dirty="0">
                <a:solidFill>
                  <a:srgbClr val="0000FF"/>
                </a:solidFill>
                <a:sym typeface="Symbol"/>
              </a:rPr>
              <a:t>false</a:t>
            </a:r>
            <a:r>
              <a:rPr lang="en-US" sz="2400" dirty="0">
                <a:sym typeface="Symbol"/>
              </a:rPr>
              <a:t>,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B</a:t>
            </a:r>
            <a:r>
              <a:rPr lang="en-US" sz="2400" dirty="0">
                <a:sym typeface="Symbol"/>
              </a:rPr>
              <a:t>=</a:t>
            </a:r>
            <a:r>
              <a:rPr lang="en-US" sz="2400" dirty="0">
                <a:solidFill>
                  <a:srgbClr val="0000FF"/>
                </a:solidFill>
                <a:sym typeface="Symbol"/>
              </a:rPr>
              <a:t>false</a:t>
            </a:r>
            <a:r>
              <a:rPr lang="en-US" sz="2400" dirty="0">
                <a:sym typeface="Symbol"/>
              </a:rPr>
              <a:t>}</a:t>
            </a:r>
          </a:p>
          <a:p>
            <a:pPr lvl="2"/>
            <a:endParaRPr lang="en-US" dirty="0"/>
          </a:p>
          <a:p>
            <a:pPr lvl="1"/>
            <a:r>
              <a:rPr lang="en-US" i="1" dirty="0">
                <a:solidFill>
                  <a:srgbClr val="C00000"/>
                </a:solidFill>
              </a:rPr>
              <a:t>Pure literals</a:t>
            </a:r>
            <a:r>
              <a:rPr lang="en-US" dirty="0"/>
              <a:t>: if all occurrences of a symbol in as-yet-unsatisfied clauses have the same sign, then give the symbol that value</a:t>
            </a:r>
          </a:p>
          <a:p>
            <a:pPr lvl="2"/>
            <a:r>
              <a:rPr lang="en-US" sz="2400" dirty="0"/>
              <a:t>E.g., </a:t>
            </a:r>
            <a:r>
              <a:rPr lang="en-US" sz="2400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is pure and positive in</a:t>
            </a:r>
            <a:r>
              <a:rPr lang="en-US" sz="2400" dirty="0">
                <a:solidFill>
                  <a:srgbClr val="CC00CC"/>
                </a:solidFill>
              </a:rPr>
              <a:t> </a:t>
            </a:r>
            <a:r>
              <a:rPr lang="en-US" sz="2400" dirty="0">
                <a:solidFill>
                  <a:srgbClr val="7030A0"/>
                </a:solidFill>
              </a:rPr>
              <a:t>(A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 B) </a:t>
            </a:r>
            <a:r>
              <a:rPr lang="en-US" sz="2400" dirty="0">
                <a:solidFill>
                  <a:srgbClr val="7030A0"/>
                </a:solidFill>
              </a:rPr>
              <a:t> (A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 C) </a:t>
            </a:r>
            <a:r>
              <a:rPr lang="en-US" sz="2400" dirty="0">
                <a:solidFill>
                  <a:srgbClr val="7030A0"/>
                </a:solidFill>
              </a:rPr>
              <a:t> (C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 B) </a:t>
            </a:r>
            <a:r>
              <a:rPr lang="en-US" sz="2400" dirty="0">
                <a:sym typeface="Symbol"/>
              </a:rPr>
              <a:t>so set it to </a:t>
            </a:r>
            <a:r>
              <a:rPr lang="en-US" sz="2400" dirty="0">
                <a:solidFill>
                  <a:srgbClr val="0000FF"/>
                </a:solidFill>
                <a:sym typeface="Symbol"/>
              </a:rPr>
              <a:t>true</a:t>
            </a:r>
          </a:p>
          <a:p>
            <a:pPr lvl="1"/>
            <a:endParaRPr lang="en-US" i="1" dirty="0">
              <a:solidFill>
                <a:srgbClr val="C00000"/>
              </a:solidFill>
            </a:endParaRPr>
          </a:p>
          <a:p>
            <a:pPr lvl="1"/>
            <a:r>
              <a:rPr lang="en-US" i="1" dirty="0">
                <a:solidFill>
                  <a:srgbClr val="C00000"/>
                </a:solidFill>
              </a:rPr>
              <a:t>Unit clauses</a:t>
            </a:r>
            <a:r>
              <a:rPr lang="en-US" dirty="0"/>
              <a:t>: if a clause is left with a single literal, set symbol to satisfy clause</a:t>
            </a:r>
          </a:p>
          <a:p>
            <a:pPr lvl="2"/>
            <a:r>
              <a:rPr lang="en-US" sz="2400" dirty="0"/>
              <a:t>E.g., if </a:t>
            </a:r>
            <a:r>
              <a:rPr lang="en-US" sz="2400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=</a:t>
            </a:r>
            <a:r>
              <a:rPr lang="en-US" sz="2400" dirty="0">
                <a:solidFill>
                  <a:srgbClr val="0000FF"/>
                </a:solidFill>
              </a:rPr>
              <a:t>false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7030A0"/>
                </a:solidFill>
              </a:rPr>
              <a:t>(A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 B) </a:t>
            </a:r>
            <a:r>
              <a:rPr lang="en-US" sz="2400" dirty="0">
                <a:solidFill>
                  <a:srgbClr val="7030A0"/>
                </a:solidFill>
              </a:rPr>
              <a:t> (A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 C) </a:t>
            </a:r>
            <a:r>
              <a:rPr lang="en-US" sz="2400" dirty="0">
                <a:sym typeface="Symbol"/>
              </a:rPr>
              <a:t>becomes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(</a:t>
            </a:r>
            <a:r>
              <a:rPr lang="en-US" sz="2400" dirty="0">
                <a:solidFill>
                  <a:srgbClr val="0000FF"/>
                </a:solidFill>
                <a:sym typeface="Symbol"/>
              </a:rPr>
              <a:t>false</a:t>
            </a:r>
            <a:r>
              <a:rPr lang="en-US" sz="2400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 B) </a:t>
            </a:r>
            <a:r>
              <a:rPr lang="en-US" sz="2400" dirty="0">
                <a:solidFill>
                  <a:srgbClr val="7030A0"/>
                </a:solidFill>
              </a:rPr>
              <a:t> (</a:t>
            </a:r>
            <a:r>
              <a:rPr lang="en-US" sz="2400" dirty="0">
                <a:solidFill>
                  <a:srgbClr val="0000FF"/>
                </a:solidFill>
              </a:rPr>
              <a:t>false</a:t>
            </a:r>
            <a:r>
              <a:rPr lang="en-US" sz="2400" dirty="0">
                <a:solidFill>
                  <a:srgbClr val="CC00CC"/>
                </a:solidFill>
              </a:rPr>
              <a:t>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 C)</a:t>
            </a:r>
            <a:r>
              <a:rPr lang="en-US" sz="2400" dirty="0">
                <a:sym typeface="Symbol"/>
              </a:rPr>
              <a:t>, i.e.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(B) </a:t>
            </a:r>
            <a:r>
              <a:rPr lang="en-US" sz="2400" dirty="0">
                <a:solidFill>
                  <a:srgbClr val="7030A0"/>
                </a:solidFill>
              </a:rPr>
              <a:t> (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C)</a:t>
            </a:r>
          </a:p>
          <a:p>
            <a:pPr lvl="2"/>
            <a:r>
              <a:rPr lang="en-US" sz="2400" dirty="0">
                <a:sym typeface="Symbol"/>
              </a:rPr>
              <a:t>Satisfying the unit clauses often leads to further propagation, new unit clauses, etc.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2741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DPLL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8" y="994943"/>
            <a:ext cx="11270447" cy="586305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dirty="0"/>
              <a:t>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clauses, symbols, model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dirty="0"/>
              <a:t> true or false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dirty="0"/>
              <a:t> every </a:t>
            </a:r>
            <a:r>
              <a:rPr lang="en-US" dirty="0">
                <a:solidFill>
                  <a:srgbClr val="0000FF"/>
                </a:solidFill>
              </a:rPr>
              <a:t>clause</a:t>
            </a:r>
            <a:r>
              <a:rPr lang="en-US" dirty="0"/>
              <a:t> in </a:t>
            </a:r>
            <a:r>
              <a:rPr lang="en-US" dirty="0">
                <a:solidFill>
                  <a:srgbClr val="0000FF"/>
                </a:solidFill>
              </a:rPr>
              <a:t>clauses</a:t>
            </a:r>
            <a:r>
              <a:rPr lang="en-US" dirty="0"/>
              <a:t> is true in 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then return </a:t>
            </a:r>
            <a:r>
              <a:rPr lang="en-US" dirty="0"/>
              <a:t>true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dirty="0"/>
              <a:t> some </a:t>
            </a:r>
            <a:r>
              <a:rPr lang="en-US" dirty="0">
                <a:solidFill>
                  <a:srgbClr val="0000FF"/>
                </a:solidFill>
              </a:rPr>
              <a:t>clause</a:t>
            </a:r>
            <a:r>
              <a:rPr lang="en-US" dirty="0"/>
              <a:t> in </a:t>
            </a:r>
            <a:r>
              <a:rPr lang="en-US" dirty="0">
                <a:solidFill>
                  <a:srgbClr val="0000FF"/>
                </a:solidFill>
              </a:rPr>
              <a:t>clauses</a:t>
            </a:r>
            <a:r>
              <a:rPr lang="en-US" dirty="0"/>
              <a:t> is false in 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then return </a:t>
            </a:r>
            <a:r>
              <a:rPr lang="en-US" dirty="0"/>
              <a:t>false</a:t>
            </a:r>
            <a:br>
              <a:rPr lang="en-US" dirty="0"/>
            </a:br>
            <a:r>
              <a:rPr lang="en-US" dirty="0"/>
              <a:t>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</a:rPr>
              <a:t>    P, value </a:t>
            </a:r>
            <a:r>
              <a:rPr lang="en-US" dirty="0"/>
              <a:t>←</a:t>
            </a:r>
            <a:r>
              <a:rPr lang="en-US" dirty="0">
                <a:solidFill>
                  <a:srgbClr val="008000"/>
                </a:solidFill>
              </a:rPr>
              <a:t>FIND-PURE-SYMBOL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symbols, clauses, model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/>
              <a:t> is non-null </a:t>
            </a:r>
            <a:r>
              <a:rPr lang="en-US" dirty="0">
                <a:solidFill>
                  <a:srgbClr val="7030A0"/>
                </a:solidFill>
              </a:rPr>
              <a:t>then return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clauses, symbols–P, model∪{P=value}</a:t>
            </a:r>
            <a:r>
              <a:rPr lang="en-US" dirty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</a:rPr>
              <a:t>    P, value </a:t>
            </a:r>
            <a:r>
              <a:rPr lang="en-US" dirty="0"/>
              <a:t>←</a:t>
            </a:r>
            <a:r>
              <a:rPr lang="en-US" dirty="0">
                <a:solidFill>
                  <a:srgbClr val="008000"/>
                </a:solidFill>
              </a:rPr>
              <a:t>FIND-UNIT-CLAUSE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clauses, model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/>
              <a:t> is non-null </a:t>
            </a:r>
            <a:r>
              <a:rPr lang="en-US" dirty="0">
                <a:solidFill>
                  <a:srgbClr val="7030A0"/>
                </a:solidFill>
              </a:rPr>
              <a:t>then return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clauses, symbols–P, model∪{P=value}</a:t>
            </a:r>
            <a:r>
              <a:rPr lang="en-US" dirty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</a:rPr>
              <a:t>    P</a:t>
            </a:r>
            <a:r>
              <a:rPr lang="en-US" dirty="0"/>
              <a:t> ← First(</a:t>
            </a:r>
            <a:r>
              <a:rPr lang="en-US" dirty="0">
                <a:solidFill>
                  <a:srgbClr val="0000FF"/>
                </a:solidFill>
              </a:rPr>
              <a:t>symbols</a:t>
            </a:r>
            <a:r>
              <a:rPr lang="en-US" dirty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</a:rPr>
              <a:t>    rest</a:t>
            </a:r>
            <a:r>
              <a:rPr lang="en-US" dirty="0"/>
              <a:t> ← Rest(</a:t>
            </a:r>
            <a:r>
              <a:rPr lang="en-US" dirty="0">
                <a:solidFill>
                  <a:srgbClr val="0000FF"/>
                </a:solidFill>
              </a:rPr>
              <a:t>symbols</a:t>
            </a:r>
            <a:r>
              <a:rPr lang="en-US" dirty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dirty="0"/>
              <a:t> or(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clauses, rest, model∪{P=true}</a:t>
            </a:r>
            <a:r>
              <a:rPr lang="en-US" dirty="0"/>
              <a:t>),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                    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clauses, rest, model∪{P=false}</a:t>
            </a:r>
            <a:r>
              <a:rPr lang="en-US" dirty="0"/>
              <a:t>))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7494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as </a:t>
            </a:r>
            <a:r>
              <a:rPr lang="en-US" dirty="0" err="1"/>
              <a:t>Satisfiability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hyper-efficient SAT solver, can we use it to make plans?</a:t>
            </a:r>
          </a:p>
          <a:p>
            <a:r>
              <a:rPr lang="en-US" dirty="0"/>
              <a:t>Yes, for fully observable, deterministic case: planning problem is solvable </a:t>
            </a:r>
            <a:r>
              <a:rPr lang="en-US" dirty="0" err="1"/>
              <a:t>iff</a:t>
            </a:r>
            <a:r>
              <a:rPr lang="en-US" dirty="0"/>
              <a:t> there is some satisfying assignment for actions etc.</a:t>
            </a:r>
          </a:p>
        </p:txBody>
      </p:sp>
    </p:spTree>
    <p:extLst>
      <p:ext uri="{BB962C8B-B14F-4D97-AF65-F5344CB8AC3E}">
        <p14:creationId xmlns:p14="http://schemas.microsoft.com/office/powerpoint/2010/main" val="125257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8" y="1113178"/>
            <a:ext cx="11242737" cy="5495689"/>
          </a:xfrm>
        </p:spPr>
        <p:txBody>
          <a:bodyPr/>
          <a:lstStyle/>
          <a:p>
            <a:r>
              <a:rPr lang="en-US" dirty="0"/>
              <a:t>Index card feedback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Thanks!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Piazza with some responses tonight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Alita Class Field Trip!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Saturday, 2/23, afternoon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Details will be posted on Piazza</a:t>
            </a:r>
            <a:endParaRPr lang="en-US" dirty="0"/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005D4679-D43F-4918-BE43-C1FE4BBD0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149" y="546793"/>
            <a:ext cx="3602759" cy="5764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60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cman_P2_ghosts6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09038" y="856643"/>
            <a:ext cx="4773924" cy="514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cman_P2_ghosts8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63768" y="1095025"/>
            <a:ext cx="5464464" cy="466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907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cman_P2_ghosts9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79683" y="1266198"/>
            <a:ext cx="4032634" cy="4325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16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as </a:t>
            </a:r>
            <a:r>
              <a:rPr lang="en-US" dirty="0" err="1"/>
              <a:t>Satisfiability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hyper-efficient SAT solver, can we use it to make plans?</a:t>
            </a:r>
          </a:p>
          <a:p>
            <a:r>
              <a:rPr lang="en-US" dirty="0"/>
              <a:t>Yes, for fully observable, deterministic case: planning problem is solvable </a:t>
            </a:r>
            <a:r>
              <a:rPr lang="en-US" dirty="0" err="1"/>
              <a:t>iff</a:t>
            </a:r>
            <a:r>
              <a:rPr lang="en-US" dirty="0"/>
              <a:t> there is some satisfying assignment for actions etc.</a:t>
            </a:r>
          </a:p>
          <a:p>
            <a:endParaRPr lang="en-US" dirty="0"/>
          </a:p>
          <a:p>
            <a:r>
              <a:rPr lang="en-US" dirty="0"/>
              <a:t>For T = 1 to infinity, set up the KB as follows and run SAT solver:</a:t>
            </a:r>
          </a:p>
          <a:p>
            <a:pPr lvl="1"/>
            <a:r>
              <a:rPr lang="en-US" sz="2800" dirty="0"/>
              <a:t>Initial state, domain constraints</a:t>
            </a:r>
          </a:p>
          <a:p>
            <a:pPr lvl="1"/>
            <a:r>
              <a:rPr lang="en-US" sz="2800" dirty="0"/>
              <a:t>Transition model sentences up to time T</a:t>
            </a:r>
          </a:p>
          <a:p>
            <a:pPr lvl="1"/>
            <a:r>
              <a:rPr lang="en-US" sz="2800" dirty="0"/>
              <a:t>Goal is true at time T</a:t>
            </a:r>
          </a:p>
          <a:p>
            <a:pPr lvl="1"/>
            <a:r>
              <a:rPr lang="en-US" sz="2800" i="1" dirty="0">
                <a:solidFill>
                  <a:srgbClr val="C00000"/>
                </a:solidFill>
              </a:rPr>
              <a:t>Precondition axioms</a:t>
            </a:r>
            <a:r>
              <a:rPr lang="en-US" sz="2800" dirty="0"/>
              <a:t>: </a:t>
            </a:r>
            <a:r>
              <a:rPr lang="en-US" sz="2800" dirty="0">
                <a:solidFill>
                  <a:srgbClr val="7030A0"/>
                </a:solidFill>
              </a:rPr>
              <a:t>At_1,1_0 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 N_0    Wall_1,2 </a:t>
            </a:r>
            <a:r>
              <a:rPr lang="en-US" sz="2800" dirty="0">
                <a:sym typeface="Symbol"/>
              </a:rPr>
              <a:t>etc.</a:t>
            </a:r>
          </a:p>
          <a:p>
            <a:pPr lvl="1"/>
            <a:r>
              <a:rPr lang="en-US" sz="2800" i="1" dirty="0">
                <a:solidFill>
                  <a:srgbClr val="C00000"/>
                </a:solidFill>
              </a:rPr>
              <a:t>Action exclusion axioms</a:t>
            </a:r>
            <a:r>
              <a:rPr lang="en-US" sz="2800" dirty="0"/>
              <a:t>: 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(N</a:t>
            </a:r>
            <a:r>
              <a:rPr lang="en-US" sz="2800" dirty="0">
                <a:solidFill>
                  <a:srgbClr val="7030A0"/>
                </a:solidFill>
              </a:rPr>
              <a:t>_0 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 W</a:t>
            </a:r>
            <a:r>
              <a:rPr lang="en-US" sz="2800" dirty="0">
                <a:solidFill>
                  <a:srgbClr val="7030A0"/>
                </a:solidFill>
              </a:rPr>
              <a:t>_0) 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 (</a:t>
            </a:r>
            <a:r>
              <a:rPr lang="en-US" sz="2800" dirty="0">
                <a:solidFill>
                  <a:srgbClr val="7030A0"/>
                </a:solidFill>
              </a:rPr>
              <a:t>N_0 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sz="2800" dirty="0">
                <a:solidFill>
                  <a:srgbClr val="7030A0"/>
                </a:solidFill>
              </a:rPr>
              <a:t>S_0) 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 .. </a:t>
            </a:r>
            <a:r>
              <a:rPr lang="en-US" sz="2800" dirty="0">
                <a:sym typeface="Symbol"/>
              </a:rPr>
              <a:t>etc.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074787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100" y="1175255"/>
            <a:ext cx="10515600" cy="4729164"/>
          </a:xfrm>
        </p:spPr>
        <p:txBody>
          <a:bodyPr/>
          <a:lstStyle/>
          <a:p>
            <a:r>
              <a:rPr lang="en-US" dirty="0"/>
              <a:t>The agent may know its initial location:</a:t>
            </a:r>
          </a:p>
          <a:p>
            <a:pPr lvl="1"/>
            <a:r>
              <a:rPr lang="en-US" dirty="0">
                <a:solidFill>
                  <a:srgbClr val="7030A0"/>
                </a:solidFill>
              </a:rPr>
              <a:t>At_1,1_0</a:t>
            </a:r>
          </a:p>
          <a:p>
            <a:r>
              <a:rPr lang="en-US" dirty="0"/>
              <a:t>Or, it may not:</a:t>
            </a:r>
          </a:p>
          <a:p>
            <a:pPr lvl="1"/>
            <a:r>
              <a:rPr lang="en-US" dirty="0">
                <a:solidFill>
                  <a:srgbClr val="7030A0"/>
                </a:solidFill>
              </a:rPr>
              <a:t>At_1,1_0 v At_1,2_0 v At_1,3_0 v … v At_3,3_0</a:t>
            </a:r>
          </a:p>
          <a:p>
            <a:r>
              <a:rPr lang="en-US" dirty="0"/>
              <a:t>We also need a </a:t>
            </a:r>
            <a:r>
              <a:rPr lang="en-US" i="1" dirty="0">
                <a:solidFill>
                  <a:srgbClr val="C00000"/>
                </a:solidFill>
              </a:rPr>
              <a:t>domain constraint </a:t>
            </a:r>
            <a:r>
              <a:rPr lang="en-US" dirty="0"/>
              <a:t>– cannot be in two places at once!</a:t>
            </a:r>
          </a:p>
          <a:p>
            <a:pPr lvl="1"/>
            <a:r>
              <a:rPr lang="en-US" dirty="0">
                <a:solidFill>
                  <a:srgbClr val="7030A0"/>
                </a:solidFill>
                <a:sym typeface="Symbol"/>
              </a:rPr>
              <a:t>(</a:t>
            </a:r>
            <a:r>
              <a:rPr lang="en-US" dirty="0">
                <a:solidFill>
                  <a:srgbClr val="7030A0"/>
                </a:solidFill>
              </a:rPr>
              <a:t>At_1,1_0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dirty="0">
                <a:solidFill>
                  <a:srgbClr val="7030A0"/>
                </a:solidFill>
              </a:rPr>
              <a:t>At_1,2_0)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(</a:t>
            </a:r>
            <a:r>
              <a:rPr lang="en-US" dirty="0">
                <a:solidFill>
                  <a:srgbClr val="7030A0"/>
                </a:solidFill>
              </a:rPr>
              <a:t>At_1,1_0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dirty="0">
                <a:solidFill>
                  <a:srgbClr val="7030A0"/>
                </a:solidFill>
              </a:rPr>
              <a:t>At_1,3_0)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…</a:t>
            </a:r>
          </a:p>
          <a:p>
            <a:pPr lvl="1"/>
            <a:r>
              <a:rPr lang="en-US" dirty="0">
                <a:solidFill>
                  <a:srgbClr val="7030A0"/>
                </a:solidFill>
                <a:sym typeface="Symbol"/>
              </a:rPr>
              <a:t>(</a:t>
            </a:r>
            <a:r>
              <a:rPr lang="en-US" dirty="0">
                <a:solidFill>
                  <a:srgbClr val="7030A0"/>
                </a:solidFill>
              </a:rPr>
              <a:t>At_1,1_1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dirty="0">
                <a:solidFill>
                  <a:srgbClr val="7030A0"/>
                </a:solidFill>
              </a:rPr>
              <a:t>At_1,2_1)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(</a:t>
            </a:r>
            <a:r>
              <a:rPr lang="en-US" dirty="0">
                <a:solidFill>
                  <a:srgbClr val="7030A0"/>
                </a:solidFill>
              </a:rPr>
              <a:t>At_1,1_1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dirty="0">
                <a:solidFill>
                  <a:srgbClr val="7030A0"/>
                </a:solidFill>
              </a:rPr>
              <a:t>At_1,3_1)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…</a:t>
            </a:r>
          </a:p>
          <a:p>
            <a:pPr lvl="1"/>
            <a:r>
              <a:rPr lang="en-US" dirty="0">
                <a:solidFill>
                  <a:srgbClr val="7030A0"/>
                </a:solidFill>
                <a:sym typeface="Symbol"/>
              </a:rPr>
              <a:t>…</a:t>
            </a:r>
            <a:endParaRPr lang="en-US" dirty="0">
              <a:solidFill>
                <a:srgbClr val="7030A0"/>
              </a:solidFill>
            </a:endParaRPr>
          </a:p>
          <a:p>
            <a:pPr lvl="1"/>
            <a:endParaRPr lang="en-US" dirty="0">
              <a:solidFill>
                <a:srgbClr val="CC00CC"/>
              </a:solidFill>
            </a:endParaRPr>
          </a:p>
          <a:p>
            <a:endParaRPr lang="en-US" dirty="0">
              <a:solidFill>
                <a:srgbClr val="CC00CC"/>
              </a:solidFill>
            </a:endParaRPr>
          </a:p>
          <a:p>
            <a:pPr lvl="1"/>
            <a:endParaRPr lang="en-US" dirty="0">
              <a:solidFill>
                <a:srgbClr val="CC00CC"/>
              </a:solidFill>
            </a:endParaRPr>
          </a:p>
          <a:p>
            <a:endParaRPr lang="en-US" dirty="0">
              <a:solidFill>
                <a:srgbClr val="CC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519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100" y="1147620"/>
            <a:ext cx="11067246" cy="4729164"/>
          </a:xfrm>
        </p:spPr>
        <p:txBody>
          <a:bodyPr/>
          <a:lstStyle/>
          <a:p>
            <a:r>
              <a:rPr lang="en-US" dirty="0"/>
              <a:t>How does each </a:t>
            </a:r>
            <a:r>
              <a:rPr lang="en-US" i="1" dirty="0">
                <a:solidFill>
                  <a:srgbClr val="C00000"/>
                </a:solidFill>
              </a:rPr>
              <a:t>state variable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or </a:t>
            </a:r>
            <a:r>
              <a:rPr lang="en-US" i="1" dirty="0">
                <a:solidFill>
                  <a:srgbClr val="C00000"/>
                </a:solidFill>
              </a:rPr>
              <a:t>fluent</a:t>
            </a:r>
            <a:r>
              <a:rPr lang="en-US" dirty="0"/>
              <a:t> at each time gets its value?</a:t>
            </a:r>
          </a:p>
          <a:p>
            <a:endParaRPr lang="en-US" sz="400" dirty="0"/>
          </a:p>
          <a:p>
            <a:r>
              <a:rPr lang="en-US" dirty="0"/>
              <a:t>State variables for PL Pacman are </a:t>
            </a:r>
            <a:r>
              <a:rPr lang="en-US" dirty="0" err="1">
                <a:solidFill>
                  <a:srgbClr val="7030A0"/>
                </a:solidFill>
              </a:rPr>
              <a:t>At_</a:t>
            </a:r>
            <a:r>
              <a:rPr lang="en-US" i="1" dirty="0" err="1">
                <a:solidFill>
                  <a:schemeClr val="tx1"/>
                </a:solidFill>
                <a:latin typeface="Times New Roman"/>
                <a:cs typeface="Times New Roman"/>
              </a:rPr>
              <a:t>x</a:t>
            </a:r>
            <a:r>
              <a:rPr lang="en-US" dirty="0" err="1">
                <a:solidFill>
                  <a:srgbClr val="7030A0"/>
                </a:solidFill>
              </a:rPr>
              <a:t>,</a:t>
            </a:r>
            <a:r>
              <a:rPr lang="en-US" i="1" dirty="0" err="1">
                <a:solidFill>
                  <a:srgbClr val="000000"/>
                </a:solidFill>
                <a:latin typeface="Times New Roman"/>
                <a:cs typeface="Times New Roman"/>
              </a:rPr>
              <a:t>y</a:t>
            </a:r>
            <a:r>
              <a:rPr lang="en-US" dirty="0" err="1">
                <a:solidFill>
                  <a:srgbClr val="7030A0"/>
                </a:solidFill>
              </a:rPr>
              <a:t>_</a:t>
            </a:r>
            <a:r>
              <a:rPr lang="en-US" i="1" dirty="0" err="1">
                <a:solidFill>
                  <a:srgbClr val="000000"/>
                </a:solidFill>
                <a:latin typeface="Times New Roman"/>
                <a:cs typeface="Times New Roman"/>
              </a:rPr>
              <a:t>t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/>
              <a:t>, e.g., </a:t>
            </a:r>
            <a:r>
              <a:rPr lang="en-US" dirty="0">
                <a:solidFill>
                  <a:srgbClr val="7030A0"/>
                </a:solidFill>
              </a:rPr>
              <a:t>At_3,3_17</a:t>
            </a:r>
          </a:p>
          <a:p>
            <a:endParaRPr lang="en-US" sz="400" dirty="0"/>
          </a:p>
          <a:p>
            <a:r>
              <a:rPr lang="en-US" dirty="0"/>
              <a:t>A state variable gets its value according to a </a:t>
            </a:r>
            <a:r>
              <a:rPr lang="en-US" i="1" dirty="0">
                <a:solidFill>
                  <a:srgbClr val="C00000"/>
                </a:solidFill>
              </a:rPr>
              <a:t>successor-state axiom</a:t>
            </a:r>
          </a:p>
          <a:p>
            <a:pPr lvl="1"/>
            <a:r>
              <a:rPr lang="en-US" dirty="0" err="1">
                <a:solidFill>
                  <a:srgbClr val="7030A0"/>
                </a:solidFill>
              </a:rPr>
              <a:t>X</a:t>
            </a:r>
            <a:r>
              <a:rPr lang="en-US" baseline="-25000" dirty="0" err="1">
                <a:solidFill>
                  <a:srgbClr val="7030A0"/>
                </a:solidFill>
              </a:rPr>
              <a:t>t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 [</a:t>
            </a:r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t-1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(some action</a:t>
            </a:r>
            <a:r>
              <a:rPr lang="en-US" baseline="-25000" dirty="0">
                <a:solidFill>
                  <a:srgbClr val="7030A0"/>
                </a:solidFill>
              </a:rPr>
              <a:t>t-1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made it false)] v</a:t>
            </a:r>
          </a:p>
          <a:p>
            <a:pPr marL="457165" lvl="1" indent="0">
              <a:buNone/>
            </a:pPr>
            <a:r>
              <a:rPr lang="en-US" dirty="0">
                <a:solidFill>
                  <a:srgbClr val="7030A0"/>
                </a:solidFill>
                <a:sym typeface="Symbol"/>
              </a:rPr>
              <a:t>              [</a:t>
            </a:r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t-1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(some action</a:t>
            </a:r>
            <a:r>
              <a:rPr lang="en-US" baseline="-25000" dirty="0">
                <a:solidFill>
                  <a:srgbClr val="7030A0"/>
                </a:solidFill>
              </a:rPr>
              <a:t>t-1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made it true)]</a:t>
            </a:r>
          </a:p>
          <a:p>
            <a:endParaRPr lang="en-US" sz="400" dirty="0">
              <a:sym typeface="Symbol"/>
            </a:endParaRPr>
          </a:p>
          <a:p>
            <a:r>
              <a:rPr lang="en-US" dirty="0">
                <a:sym typeface="Symbol"/>
              </a:rPr>
              <a:t>For Pacman location:</a:t>
            </a:r>
          </a:p>
          <a:p>
            <a:pPr lvl="1"/>
            <a:r>
              <a:rPr lang="en-US" dirty="0">
                <a:solidFill>
                  <a:srgbClr val="7030A0"/>
                </a:solidFill>
              </a:rPr>
              <a:t>At_3,3_17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 [</a:t>
            </a:r>
            <a:r>
              <a:rPr lang="en-US" dirty="0">
                <a:solidFill>
                  <a:srgbClr val="7030A0"/>
                </a:solidFill>
              </a:rPr>
              <a:t>At_3,3_16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((Wall_3,4  N_16) v (Wall_4,3  E_16) v …)]</a:t>
            </a:r>
          </a:p>
          <a:p>
            <a:pPr marL="457165" lvl="1" indent="0">
              <a:buNone/>
            </a:pPr>
            <a:r>
              <a:rPr lang="en-US" dirty="0">
                <a:solidFill>
                  <a:srgbClr val="7030A0"/>
                </a:solidFill>
                <a:sym typeface="Symbol"/>
              </a:rPr>
              <a:t>      v  [</a:t>
            </a:r>
            <a:r>
              <a:rPr lang="en-US" dirty="0">
                <a:solidFill>
                  <a:srgbClr val="7030A0"/>
                </a:solidFill>
              </a:rPr>
              <a:t>At_3,3_16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((</a:t>
            </a:r>
            <a:r>
              <a:rPr lang="en-US" dirty="0">
                <a:solidFill>
                  <a:srgbClr val="7030A0"/>
                </a:solidFill>
              </a:rPr>
              <a:t>At_3,2_16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Wall_3,3  N_16) v </a:t>
            </a:r>
          </a:p>
          <a:p>
            <a:pPr marL="457165" lvl="1" indent="0">
              <a:buNone/>
            </a:pPr>
            <a:r>
              <a:rPr lang="en-US" dirty="0">
                <a:solidFill>
                  <a:srgbClr val="7030A0"/>
                </a:solidFill>
                <a:sym typeface="Symbol"/>
              </a:rPr>
              <a:t>                                       (</a:t>
            </a:r>
            <a:r>
              <a:rPr lang="en-US" dirty="0">
                <a:solidFill>
                  <a:srgbClr val="7030A0"/>
                </a:solidFill>
              </a:rPr>
              <a:t>At_2,3_16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Wall_3,3  N_16) v …)]</a:t>
            </a:r>
          </a:p>
          <a:p>
            <a:pPr lvl="1"/>
            <a:endParaRPr lang="en-US" dirty="0">
              <a:solidFill>
                <a:srgbClr val="000090"/>
              </a:solidFill>
              <a:sym typeface="Symbo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15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279401"/>
            <a:ext cx="12192000" cy="1470025"/>
          </a:xfrm>
        </p:spPr>
        <p:txBody>
          <a:bodyPr>
            <a:normAutofit/>
          </a:bodyPr>
          <a:lstStyle/>
          <a:p>
            <a:r>
              <a:rPr lang="en-US" sz="4400" dirty="0"/>
              <a:t>AI: Representation and Problem Solving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1295400"/>
            <a:ext cx="12192000" cy="1524000"/>
          </a:xfrm>
        </p:spPr>
        <p:txBody>
          <a:bodyPr/>
          <a:lstStyle/>
          <a:p>
            <a:pPr eaLnBrk="1" hangingPunct="1"/>
            <a:r>
              <a:rPr lang="en-US" sz="4267" dirty="0"/>
              <a:t>Logical Agents</a:t>
            </a:r>
          </a:p>
        </p:txBody>
      </p:sp>
      <p:sp>
        <p:nvSpPr>
          <p:cNvPr id="5125" name="Text Box 8"/>
          <p:cNvSpPr txBox="1">
            <a:spLocks noChangeArrowheads="1"/>
          </p:cNvSpPr>
          <p:nvPr/>
        </p:nvSpPr>
        <p:spPr bwMode="auto">
          <a:xfrm>
            <a:off x="0" y="5562600"/>
            <a:ext cx="12192000" cy="892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9" tIns="45719" rIns="91439" bIns="45719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/>
              <a:t>Instructors: Pat Virtue &amp; Stephanie Rosenthal</a:t>
            </a:r>
          </a:p>
          <a:p>
            <a:pPr algn="ctr">
              <a:spcBef>
                <a:spcPct val="50000"/>
              </a:spcBef>
            </a:pPr>
            <a:r>
              <a:rPr lang="en-US" sz="1867" dirty="0"/>
              <a:t>Slide credits: CMU AI, http://ai.berkeley.edu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47A63E-2D20-4B9D-84E2-5B2951029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239" y="2030006"/>
            <a:ext cx="2541195" cy="330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055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37BEE12-9F69-4091-A49A-3127432337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2099" y="1113179"/>
                <a:ext cx="10233132" cy="1270514"/>
              </a:xfrm>
            </p:spPr>
            <p:txBody>
              <a:bodyPr/>
              <a:lstStyle/>
              <a:p>
                <a:r>
                  <a:rPr lang="en-US" dirty="0"/>
                  <a:t>The regions below visually enclose the set of models that satisfy the respective sentence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. For which of the following diagrams does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entail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. Select all that apply.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37BEE12-9F69-4091-A49A-3127432337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2099" y="1113179"/>
                <a:ext cx="10233132" cy="1270514"/>
              </a:xfrm>
              <a:blipFill>
                <a:blip r:embed="rId3"/>
                <a:stretch>
                  <a:fillRect l="-1251" t="-8173" r="-775" b="-120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Oval 1">
            <a:extLst>
              <a:ext uri="{FF2B5EF4-FFF2-40B4-BE49-F238E27FC236}">
                <a16:creationId xmlns:a16="http://schemas.microsoft.com/office/drawing/2014/main" id="{0D976E6F-A8ED-4DC7-909A-1294D6D44791}"/>
              </a:ext>
            </a:extLst>
          </p:cNvPr>
          <p:cNvSpPr/>
          <p:nvPr/>
        </p:nvSpPr>
        <p:spPr>
          <a:xfrm>
            <a:off x="922928" y="2733964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6D2CC0F-17A2-49F0-9DA1-F7F16985D442}"/>
                  </a:ext>
                </a:extLst>
              </p:cNvPr>
              <p:cNvSpPr txBox="1"/>
              <p:nvPr/>
            </p:nvSpPr>
            <p:spPr>
              <a:xfrm>
                <a:off x="1029235" y="2905779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6D2CC0F-17A2-49F0-9DA1-F7F16985D4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235" y="2905779"/>
                <a:ext cx="687754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D0706140-252B-4F13-BCAE-87A09E04C416}"/>
              </a:ext>
            </a:extLst>
          </p:cNvPr>
          <p:cNvSpPr/>
          <p:nvPr/>
        </p:nvSpPr>
        <p:spPr>
          <a:xfrm>
            <a:off x="1796297" y="2733964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CBEA7D-6652-4264-8D2C-D8E50CF17A89}"/>
                  </a:ext>
                </a:extLst>
              </p:cNvPr>
              <p:cNvSpPr txBox="1"/>
              <p:nvPr/>
            </p:nvSpPr>
            <p:spPr>
              <a:xfrm>
                <a:off x="2659808" y="2905779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CBEA7D-6652-4264-8D2C-D8E50CF17A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9808" y="2905779"/>
                <a:ext cx="687754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Oval 7">
            <a:extLst>
              <a:ext uri="{FF2B5EF4-FFF2-40B4-BE49-F238E27FC236}">
                <a16:creationId xmlns:a16="http://schemas.microsoft.com/office/drawing/2014/main" id="{01659DAF-C927-4743-8F29-F0FFF420BF25}"/>
              </a:ext>
            </a:extLst>
          </p:cNvPr>
          <p:cNvSpPr/>
          <p:nvPr/>
        </p:nvSpPr>
        <p:spPr>
          <a:xfrm>
            <a:off x="4543582" y="2733963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041632-1803-4540-8298-001BB217EE6E}"/>
                  </a:ext>
                </a:extLst>
              </p:cNvPr>
              <p:cNvSpPr txBox="1"/>
              <p:nvPr/>
            </p:nvSpPr>
            <p:spPr>
              <a:xfrm>
                <a:off x="4662970" y="2904704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041632-1803-4540-8298-001BB217EE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2970" y="2904704"/>
                <a:ext cx="687754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C20DFAEB-B8C2-4854-BA94-A693B3C0D84E}"/>
              </a:ext>
            </a:extLst>
          </p:cNvPr>
          <p:cNvSpPr/>
          <p:nvPr/>
        </p:nvSpPr>
        <p:spPr>
          <a:xfrm>
            <a:off x="6323002" y="2733963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9AFC0B4-C3D1-41FD-AC9E-234C1F2767B7}"/>
                  </a:ext>
                </a:extLst>
              </p:cNvPr>
              <p:cNvSpPr txBox="1"/>
              <p:nvPr/>
            </p:nvSpPr>
            <p:spPr>
              <a:xfrm>
                <a:off x="7186513" y="2905778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9AFC0B4-C3D1-41FD-AC9E-234C1F2767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86513" y="2905778"/>
                <a:ext cx="687754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Oval 11">
            <a:extLst>
              <a:ext uri="{FF2B5EF4-FFF2-40B4-BE49-F238E27FC236}">
                <a16:creationId xmlns:a16="http://schemas.microsoft.com/office/drawing/2014/main" id="{C81EC61E-5898-47F6-B3DF-09E95D911884}"/>
              </a:ext>
            </a:extLst>
          </p:cNvPr>
          <p:cNvSpPr/>
          <p:nvPr/>
        </p:nvSpPr>
        <p:spPr>
          <a:xfrm>
            <a:off x="9435743" y="2733963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510EF6F-F920-4E76-AB1F-9371021D5E33}"/>
              </a:ext>
            </a:extLst>
          </p:cNvPr>
          <p:cNvSpPr/>
          <p:nvPr/>
        </p:nvSpPr>
        <p:spPr>
          <a:xfrm>
            <a:off x="9435743" y="2733963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4ECC80E-7E3F-4340-A6DC-BC5057BC12E9}"/>
                  </a:ext>
                </a:extLst>
              </p:cNvPr>
              <p:cNvSpPr txBox="1"/>
              <p:nvPr/>
            </p:nvSpPr>
            <p:spPr>
              <a:xfrm>
                <a:off x="10299254" y="2905778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4ECC80E-7E3F-4340-A6DC-BC5057BC12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9254" y="2905778"/>
                <a:ext cx="687754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83DF87-732D-4EC3-92FA-8FCB5FF5A196}"/>
                  </a:ext>
                </a:extLst>
              </p:cNvPr>
              <p:cNvSpPr txBox="1"/>
              <p:nvPr/>
            </p:nvSpPr>
            <p:spPr>
              <a:xfrm>
                <a:off x="9542050" y="2905778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83DF87-732D-4EC3-92FA-8FCB5FF5A1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42050" y="2905778"/>
                <a:ext cx="687754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7A228CCC-548F-4673-9860-55A17689668A}"/>
              </a:ext>
            </a:extLst>
          </p:cNvPr>
          <p:cNvSpPr/>
          <p:nvPr/>
        </p:nvSpPr>
        <p:spPr>
          <a:xfrm>
            <a:off x="3020025" y="4874650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FFF6DAB-0530-4E71-9B06-D5705EA8240C}"/>
                  </a:ext>
                </a:extLst>
              </p:cNvPr>
              <p:cNvSpPr txBox="1"/>
              <p:nvPr/>
            </p:nvSpPr>
            <p:spPr>
              <a:xfrm>
                <a:off x="3126332" y="5046465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FFF6DAB-0530-4E71-9B06-D5705EA824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6332" y="5046465"/>
                <a:ext cx="687754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Oval 17">
            <a:extLst>
              <a:ext uri="{FF2B5EF4-FFF2-40B4-BE49-F238E27FC236}">
                <a16:creationId xmlns:a16="http://schemas.microsoft.com/office/drawing/2014/main" id="{967709B3-7628-491A-B5ED-B0E570B9D1EB}"/>
              </a:ext>
            </a:extLst>
          </p:cNvPr>
          <p:cNvSpPr/>
          <p:nvPr/>
        </p:nvSpPr>
        <p:spPr>
          <a:xfrm>
            <a:off x="3686777" y="5534941"/>
            <a:ext cx="863510" cy="870172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CCAD911-7BE9-4EF4-A4D2-E79C388CCB38}"/>
                  </a:ext>
                </a:extLst>
              </p:cNvPr>
              <p:cNvSpPr txBox="1"/>
              <p:nvPr/>
            </p:nvSpPr>
            <p:spPr>
              <a:xfrm>
                <a:off x="3686777" y="5706756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CCAD911-7BE9-4EF4-A4D2-E79C388CCB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6777" y="5706756"/>
                <a:ext cx="687754" cy="52322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Oval 19">
            <a:extLst>
              <a:ext uri="{FF2B5EF4-FFF2-40B4-BE49-F238E27FC236}">
                <a16:creationId xmlns:a16="http://schemas.microsoft.com/office/drawing/2014/main" id="{A4107D13-280B-4D3B-A396-0EF7B8BFFCD3}"/>
              </a:ext>
            </a:extLst>
          </p:cNvPr>
          <p:cNvSpPr/>
          <p:nvPr/>
        </p:nvSpPr>
        <p:spPr>
          <a:xfrm>
            <a:off x="7480569" y="5458618"/>
            <a:ext cx="1000191" cy="971738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2C09AA9-00DF-41E0-B27D-E6E4DBE5B6DA}"/>
              </a:ext>
            </a:extLst>
          </p:cNvPr>
          <p:cNvSpPr/>
          <p:nvPr/>
        </p:nvSpPr>
        <p:spPr>
          <a:xfrm>
            <a:off x="7186515" y="4874650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03CBDFA-29E1-4537-9BE8-A5AF7424DC72}"/>
                  </a:ext>
                </a:extLst>
              </p:cNvPr>
              <p:cNvSpPr txBox="1"/>
              <p:nvPr/>
            </p:nvSpPr>
            <p:spPr>
              <a:xfrm>
                <a:off x="8050026" y="5046465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03CBDFA-29E1-4537-9BE8-A5AF7424DC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0026" y="5046465"/>
                <a:ext cx="687754" cy="52322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6BDF2D2-2D6A-469B-BDFE-DD139CC8ACF1}"/>
                  </a:ext>
                </a:extLst>
              </p:cNvPr>
              <p:cNvSpPr txBox="1"/>
              <p:nvPr/>
            </p:nvSpPr>
            <p:spPr>
              <a:xfrm>
                <a:off x="7586876" y="5630433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6BDF2D2-2D6A-469B-BDFE-DD139CC8AC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6876" y="5630433"/>
                <a:ext cx="687754" cy="52322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78F997F9-9D84-4872-9F83-A9FB806E94FC}"/>
              </a:ext>
            </a:extLst>
          </p:cNvPr>
          <p:cNvSpPr txBox="1"/>
          <p:nvPr/>
        </p:nvSpPr>
        <p:spPr>
          <a:xfrm>
            <a:off x="525898" y="2555508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A)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A9D3C33-031B-44B1-865C-4742BBC4E68B}"/>
              </a:ext>
            </a:extLst>
          </p:cNvPr>
          <p:cNvSpPr txBox="1"/>
          <p:nvPr/>
        </p:nvSpPr>
        <p:spPr>
          <a:xfrm>
            <a:off x="4224153" y="2575634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B)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5A17C4-C85E-42FB-96C4-462C311C9728}"/>
              </a:ext>
            </a:extLst>
          </p:cNvPr>
          <p:cNvSpPr txBox="1"/>
          <p:nvPr/>
        </p:nvSpPr>
        <p:spPr>
          <a:xfrm>
            <a:off x="9091866" y="2644737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C)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ED129C-6AE0-43C5-90C5-896496CE2C37}"/>
              </a:ext>
            </a:extLst>
          </p:cNvPr>
          <p:cNvSpPr txBox="1"/>
          <p:nvPr/>
        </p:nvSpPr>
        <p:spPr>
          <a:xfrm>
            <a:off x="2676148" y="4714729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D)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296EEA-6CAA-4850-B72A-BC052DC7E035}"/>
              </a:ext>
            </a:extLst>
          </p:cNvPr>
          <p:cNvSpPr txBox="1"/>
          <p:nvPr/>
        </p:nvSpPr>
        <p:spPr>
          <a:xfrm>
            <a:off x="6842636" y="4757846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E)</a:t>
            </a:r>
          </a:p>
        </p:txBody>
      </p:sp>
    </p:spTree>
    <p:extLst>
      <p:ext uri="{BB962C8B-B14F-4D97-AF65-F5344CB8AC3E}">
        <p14:creationId xmlns:p14="http://schemas.microsoft.com/office/powerpoint/2010/main" val="309918847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entagon 37">
            <a:extLst>
              <a:ext uri="{FF2B5EF4-FFF2-40B4-BE49-F238E27FC236}">
                <a16:creationId xmlns:a16="http://schemas.microsoft.com/office/drawing/2014/main" id="{73AD917E-72C1-4390-A6BF-6A33692A73DF}"/>
              </a:ext>
            </a:extLst>
          </p:cNvPr>
          <p:cNvSpPr/>
          <p:nvPr/>
        </p:nvSpPr>
        <p:spPr>
          <a:xfrm>
            <a:off x="9723812" y="2849823"/>
            <a:ext cx="1327711" cy="1450127"/>
          </a:xfrm>
          <a:prstGeom prst="pentagon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intersection feasible regions?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37BEE12-9F69-4091-A49A-3127432337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2099" y="1113179"/>
                <a:ext cx="10790156" cy="1270514"/>
              </a:xfrm>
            </p:spPr>
            <p:txBody>
              <a:bodyPr/>
              <a:lstStyle/>
              <a:p>
                <a:r>
                  <a:rPr lang="en-US" dirty="0"/>
                  <a:t>The regions below visually enclose the set of </a:t>
                </a:r>
                <a:r>
                  <a:rPr lang="en-US" dirty="0">
                    <a:solidFill>
                      <a:srgbClr val="C00000"/>
                    </a:solidFill>
                  </a:rPr>
                  <a:t>points</a:t>
                </a:r>
                <a:r>
                  <a:rPr lang="en-US" dirty="0"/>
                  <a:t> that satisfy the respective </a:t>
                </a:r>
                <a:r>
                  <a:rPr lang="en-US" dirty="0">
                    <a:solidFill>
                      <a:srgbClr val="C00000"/>
                    </a:solidFill>
                  </a:rPr>
                  <a:t>constraints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. For which of the following diagrams is a </a:t>
                </a:r>
                <a:r>
                  <a:rPr lang="en-US" dirty="0">
                    <a:solidFill>
                      <a:srgbClr val="C00000"/>
                    </a:solidFill>
                  </a:rPr>
                  <a:t>solution point</a:t>
                </a:r>
                <a:r>
                  <a:rPr lang="en-US" dirty="0"/>
                  <a:t>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>
                    <a:solidFill>
                      <a:srgbClr val="C00000"/>
                    </a:solidFill>
                  </a:rPr>
                  <a:t>guaranteed to be feasible </a:t>
                </a:r>
                <a:r>
                  <a:rPr lang="en-US" dirty="0"/>
                  <a:t>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. Select all that apply.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37BEE12-9F69-4091-A49A-3127432337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2099" y="1113179"/>
                <a:ext cx="10790156" cy="1270514"/>
              </a:xfrm>
              <a:blipFill>
                <a:blip r:embed="rId3"/>
                <a:stretch>
                  <a:fillRect l="-1186" t="-8173" b="-120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78F997F9-9D84-4872-9F83-A9FB806E94FC}"/>
              </a:ext>
            </a:extLst>
          </p:cNvPr>
          <p:cNvSpPr txBox="1"/>
          <p:nvPr/>
        </p:nvSpPr>
        <p:spPr>
          <a:xfrm>
            <a:off x="525898" y="2555508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/>
              <a:t>A)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A9D3C33-031B-44B1-865C-4742BBC4E68B}"/>
              </a:ext>
            </a:extLst>
          </p:cNvPr>
          <p:cNvSpPr txBox="1"/>
          <p:nvPr/>
        </p:nvSpPr>
        <p:spPr>
          <a:xfrm>
            <a:off x="4224153" y="2575634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B)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5A17C4-C85E-42FB-96C4-462C311C9728}"/>
              </a:ext>
            </a:extLst>
          </p:cNvPr>
          <p:cNvSpPr txBox="1"/>
          <p:nvPr/>
        </p:nvSpPr>
        <p:spPr>
          <a:xfrm>
            <a:off x="9091866" y="2644737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C)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ED129C-6AE0-43C5-90C5-896496CE2C37}"/>
              </a:ext>
            </a:extLst>
          </p:cNvPr>
          <p:cNvSpPr txBox="1"/>
          <p:nvPr/>
        </p:nvSpPr>
        <p:spPr>
          <a:xfrm>
            <a:off x="2676148" y="4714729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D)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296EEA-6CAA-4850-B72A-BC052DC7E035}"/>
              </a:ext>
            </a:extLst>
          </p:cNvPr>
          <p:cNvSpPr txBox="1"/>
          <p:nvPr/>
        </p:nvSpPr>
        <p:spPr>
          <a:xfrm>
            <a:off x="6842636" y="4757846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E)</a:t>
            </a:r>
          </a:p>
        </p:txBody>
      </p:sp>
      <p:sp>
        <p:nvSpPr>
          <p:cNvPr id="5" name="Pentagon 4">
            <a:extLst>
              <a:ext uri="{FF2B5EF4-FFF2-40B4-BE49-F238E27FC236}">
                <a16:creationId xmlns:a16="http://schemas.microsoft.com/office/drawing/2014/main" id="{B22D806D-5A48-457D-BBFC-B51D9D0DBB91}"/>
              </a:ext>
            </a:extLst>
          </p:cNvPr>
          <p:cNvSpPr/>
          <p:nvPr/>
        </p:nvSpPr>
        <p:spPr>
          <a:xfrm>
            <a:off x="1079970" y="2890965"/>
            <a:ext cx="1327711" cy="1450127"/>
          </a:xfrm>
          <a:prstGeom prst="pentagon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074723D6-54FB-45D4-A661-5071DE3E9A72}"/>
              </a:ext>
            </a:extLst>
          </p:cNvPr>
          <p:cNvSpPr/>
          <p:nvPr/>
        </p:nvSpPr>
        <p:spPr>
          <a:xfrm>
            <a:off x="1821642" y="2743034"/>
            <a:ext cx="1499160" cy="1254113"/>
          </a:xfrm>
          <a:prstGeom prst="triangl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CBEA7D-6652-4264-8D2C-D8E50CF17A89}"/>
                  </a:ext>
                </a:extLst>
              </p:cNvPr>
              <p:cNvSpPr txBox="1"/>
              <p:nvPr/>
            </p:nvSpPr>
            <p:spPr>
              <a:xfrm>
                <a:off x="2468188" y="3523481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CBEA7D-6652-4264-8D2C-D8E50CF17A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8188" y="3523481"/>
                <a:ext cx="687754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6D2CC0F-17A2-49F0-9DA1-F7F16985D442}"/>
                  </a:ext>
                </a:extLst>
              </p:cNvPr>
              <p:cNvSpPr txBox="1"/>
              <p:nvPr/>
            </p:nvSpPr>
            <p:spPr>
              <a:xfrm>
                <a:off x="1079971" y="3473927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6D2CC0F-17A2-49F0-9DA1-F7F16985D4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9971" y="3473927"/>
                <a:ext cx="687754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Pentagon 30">
            <a:extLst>
              <a:ext uri="{FF2B5EF4-FFF2-40B4-BE49-F238E27FC236}">
                <a16:creationId xmlns:a16="http://schemas.microsoft.com/office/drawing/2014/main" id="{5218E17C-1B64-4CC3-ABA8-F7654E2AEFBA}"/>
              </a:ext>
            </a:extLst>
          </p:cNvPr>
          <p:cNvSpPr/>
          <p:nvPr/>
        </p:nvSpPr>
        <p:spPr>
          <a:xfrm>
            <a:off x="4729755" y="2796894"/>
            <a:ext cx="1327711" cy="1450127"/>
          </a:xfrm>
          <a:prstGeom prst="pentagon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4EEFAB01-9AF3-47B7-89B9-1D1DAE77F039}"/>
              </a:ext>
            </a:extLst>
          </p:cNvPr>
          <p:cNvSpPr/>
          <p:nvPr/>
        </p:nvSpPr>
        <p:spPr>
          <a:xfrm>
            <a:off x="6498805" y="2984261"/>
            <a:ext cx="1499160" cy="1254113"/>
          </a:xfrm>
          <a:prstGeom prst="triangl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Pentagon 34">
            <a:extLst>
              <a:ext uri="{FF2B5EF4-FFF2-40B4-BE49-F238E27FC236}">
                <a16:creationId xmlns:a16="http://schemas.microsoft.com/office/drawing/2014/main" id="{FA946265-1BD5-40C8-936C-85E9A714014D}"/>
              </a:ext>
            </a:extLst>
          </p:cNvPr>
          <p:cNvSpPr/>
          <p:nvPr/>
        </p:nvSpPr>
        <p:spPr>
          <a:xfrm>
            <a:off x="9723812" y="2841589"/>
            <a:ext cx="1327711" cy="1450127"/>
          </a:xfrm>
          <a:prstGeom prst="pentagon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3C3BF32-0116-43F3-B422-E36A95D6B6DA}"/>
                  </a:ext>
                </a:extLst>
              </p:cNvPr>
              <p:cNvSpPr txBox="1"/>
              <p:nvPr/>
            </p:nvSpPr>
            <p:spPr>
              <a:xfrm>
                <a:off x="10270294" y="3475296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3C3BF32-0116-43F3-B422-E36A95D6B6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0294" y="3475296"/>
                <a:ext cx="687754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F5B69D94-CD98-4228-B00E-4E47BDCDF0B5}"/>
                  </a:ext>
                </a:extLst>
              </p:cNvPr>
              <p:cNvSpPr txBox="1"/>
              <p:nvPr/>
            </p:nvSpPr>
            <p:spPr>
              <a:xfrm>
                <a:off x="9723813" y="3424551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F5B69D94-CD98-4228-B00E-4E47BDCDF0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23813" y="3424551"/>
                <a:ext cx="687754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6257DB5-25C6-4A20-8D53-5116F7FCA82E}"/>
                  </a:ext>
                </a:extLst>
              </p:cNvPr>
              <p:cNvSpPr txBox="1"/>
              <p:nvPr/>
            </p:nvSpPr>
            <p:spPr>
              <a:xfrm>
                <a:off x="7068092" y="3708006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6257DB5-25C6-4A20-8D53-5116F7FCA8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8092" y="3708006"/>
                <a:ext cx="687754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2DACE61-71E8-4678-BD45-5354E720218A}"/>
                  </a:ext>
                </a:extLst>
              </p:cNvPr>
              <p:cNvSpPr txBox="1"/>
              <p:nvPr/>
            </p:nvSpPr>
            <p:spPr>
              <a:xfrm>
                <a:off x="4729756" y="3379856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2DACE61-71E8-4678-BD45-5354E72021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9756" y="3379856"/>
                <a:ext cx="687754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Pentagon 38">
            <a:extLst>
              <a:ext uri="{FF2B5EF4-FFF2-40B4-BE49-F238E27FC236}">
                <a16:creationId xmlns:a16="http://schemas.microsoft.com/office/drawing/2014/main" id="{D5B77FD0-D587-45A0-A5D7-7E76EFB07D59}"/>
              </a:ext>
            </a:extLst>
          </p:cNvPr>
          <p:cNvSpPr/>
          <p:nvPr/>
        </p:nvSpPr>
        <p:spPr>
          <a:xfrm>
            <a:off x="2994100" y="4714729"/>
            <a:ext cx="1917807" cy="1931073"/>
          </a:xfrm>
          <a:prstGeom prst="pentagon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D79FB7A-11FA-4E60-9850-E224BFC035E6}"/>
              </a:ext>
            </a:extLst>
          </p:cNvPr>
          <p:cNvSpPr/>
          <p:nvPr/>
        </p:nvSpPr>
        <p:spPr>
          <a:xfrm>
            <a:off x="3843697" y="5429890"/>
            <a:ext cx="783722" cy="772064"/>
          </a:xfrm>
          <a:prstGeom prst="triangl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CD94F24-0110-4A7C-8553-9B9577F49417}"/>
                  </a:ext>
                </a:extLst>
              </p:cNvPr>
              <p:cNvSpPr txBox="1"/>
              <p:nvPr/>
            </p:nvSpPr>
            <p:spPr>
              <a:xfrm>
                <a:off x="3870907" y="5678734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CD94F24-0110-4A7C-8553-9B9577F494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0907" y="5678734"/>
                <a:ext cx="687754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D6EDAAC-F00A-43E3-94B6-CDEF0D902EFF}"/>
                  </a:ext>
                </a:extLst>
              </p:cNvPr>
              <p:cNvSpPr txBox="1"/>
              <p:nvPr/>
            </p:nvSpPr>
            <p:spPr>
              <a:xfrm>
                <a:off x="3155942" y="5662576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D6EDAAC-F00A-43E3-94B6-CDEF0D902E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5942" y="5662576"/>
                <a:ext cx="687754" cy="52322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Pentagon 42">
            <a:extLst>
              <a:ext uri="{FF2B5EF4-FFF2-40B4-BE49-F238E27FC236}">
                <a16:creationId xmlns:a16="http://schemas.microsoft.com/office/drawing/2014/main" id="{CC2F5027-2106-4C56-A70F-3E2F317F4402}"/>
              </a:ext>
            </a:extLst>
          </p:cNvPr>
          <p:cNvSpPr/>
          <p:nvPr/>
        </p:nvSpPr>
        <p:spPr>
          <a:xfrm>
            <a:off x="7519207" y="5791891"/>
            <a:ext cx="811406" cy="710515"/>
          </a:xfrm>
          <a:prstGeom prst="pentagon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052FABB4-966D-4C8A-9CF8-4E05939E71D1}"/>
              </a:ext>
            </a:extLst>
          </p:cNvPr>
          <p:cNvSpPr/>
          <p:nvPr/>
        </p:nvSpPr>
        <p:spPr>
          <a:xfrm>
            <a:off x="7082351" y="4881804"/>
            <a:ext cx="2034651" cy="1726033"/>
          </a:xfrm>
          <a:prstGeom prst="triangl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0EB91ABC-2985-4686-879C-9C7E0A20DC2E}"/>
                  </a:ext>
                </a:extLst>
              </p:cNvPr>
              <p:cNvSpPr txBox="1"/>
              <p:nvPr/>
            </p:nvSpPr>
            <p:spPr>
              <a:xfrm>
                <a:off x="8187129" y="6077469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0EB91ABC-2985-4686-879C-9C7E0A20DC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7129" y="6077469"/>
                <a:ext cx="687754" cy="52322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68CFC01-C0DA-4F5C-9BAB-93E7E190F44F}"/>
                  </a:ext>
                </a:extLst>
              </p:cNvPr>
              <p:cNvSpPr txBox="1"/>
              <p:nvPr/>
            </p:nvSpPr>
            <p:spPr>
              <a:xfrm>
                <a:off x="7499375" y="5881680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68CFC01-C0DA-4F5C-9BAB-93E7E190F4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9375" y="5881680"/>
                <a:ext cx="687754" cy="52322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34935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25" grpId="0"/>
      <p:bldP spid="26" grpId="0"/>
      <p:bldP spid="27" grpId="0"/>
      <p:bldP spid="28" grpId="0"/>
      <p:bldP spid="31" grpId="0" animBg="1"/>
      <p:bldP spid="32" grpId="0" animBg="1"/>
      <p:bldP spid="35" grpId="0" animBg="1"/>
      <p:bldP spid="36" grpId="0"/>
      <p:bldP spid="37" grpId="0"/>
      <p:bldP spid="33" grpId="0"/>
      <p:bldP spid="34" grpId="0"/>
      <p:bldP spid="39" grpId="0" animBg="1"/>
      <p:bldP spid="40" grpId="0" animBg="1"/>
      <p:bldP spid="41" grpId="0"/>
      <p:bldP spid="42" grpId="0"/>
      <p:bldP spid="43" grpId="0" animBg="1"/>
      <p:bldP spid="44" grpId="0" animBg="1"/>
      <p:bldP spid="45" grpId="0"/>
      <p:bldP spid="4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37BEE12-9F69-4091-A49A-3127432337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2099" y="1113179"/>
                <a:ext cx="10233132" cy="1270514"/>
              </a:xfrm>
            </p:spPr>
            <p:txBody>
              <a:bodyPr/>
              <a:lstStyle/>
              <a:p>
                <a:r>
                  <a:rPr lang="en-US" dirty="0"/>
                  <a:t>The regions below visually enclose the set of models that satisfy the respective sentence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. For which of the following diagrams does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entail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. Select all that apply.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37BEE12-9F69-4091-A49A-3127432337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2099" y="1113179"/>
                <a:ext cx="10233132" cy="1270514"/>
              </a:xfrm>
              <a:blipFill>
                <a:blip r:embed="rId3"/>
                <a:stretch>
                  <a:fillRect l="-1251" t="-8173" r="-775" b="-120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Oval 1">
            <a:extLst>
              <a:ext uri="{FF2B5EF4-FFF2-40B4-BE49-F238E27FC236}">
                <a16:creationId xmlns:a16="http://schemas.microsoft.com/office/drawing/2014/main" id="{0D976E6F-A8ED-4DC7-909A-1294D6D44791}"/>
              </a:ext>
            </a:extLst>
          </p:cNvPr>
          <p:cNvSpPr/>
          <p:nvPr/>
        </p:nvSpPr>
        <p:spPr>
          <a:xfrm>
            <a:off x="922928" y="2733964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6D2CC0F-17A2-49F0-9DA1-F7F16985D442}"/>
                  </a:ext>
                </a:extLst>
              </p:cNvPr>
              <p:cNvSpPr txBox="1"/>
              <p:nvPr/>
            </p:nvSpPr>
            <p:spPr>
              <a:xfrm>
                <a:off x="1029235" y="2905779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6D2CC0F-17A2-49F0-9DA1-F7F16985D4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235" y="2905779"/>
                <a:ext cx="687754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D0706140-252B-4F13-BCAE-87A09E04C416}"/>
              </a:ext>
            </a:extLst>
          </p:cNvPr>
          <p:cNvSpPr/>
          <p:nvPr/>
        </p:nvSpPr>
        <p:spPr>
          <a:xfrm>
            <a:off x="1796297" y="2733964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CBEA7D-6652-4264-8D2C-D8E50CF17A89}"/>
                  </a:ext>
                </a:extLst>
              </p:cNvPr>
              <p:cNvSpPr txBox="1"/>
              <p:nvPr/>
            </p:nvSpPr>
            <p:spPr>
              <a:xfrm>
                <a:off x="2659808" y="2905779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CBEA7D-6652-4264-8D2C-D8E50CF17A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9808" y="2905779"/>
                <a:ext cx="687754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Oval 7">
            <a:extLst>
              <a:ext uri="{FF2B5EF4-FFF2-40B4-BE49-F238E27FC236}">
                <a16:creationId xmlns:a16="http://schemas.microsoft.com/office/drawing/2014/main" id="{01659DAF-C927-4743-8F29-F0FFF420BF25}"/>
              </a:ext>
            </a:extLst>
          </p:cNvPr>
          <p:cNvSpPr/>
          <p:nvPr/>
        </p:nvSpPr>
        <p:spPr>
          <a:xfrm>
            <a:off x="4543582" y="2733963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041632-1803-4540-8298-001BB217EE6E}"/>
                  </a:ext>
                </a:extLst>
              </p:cNvPr>
              <p:cNvSpPr txBox="1"/>
              <p:nvPr/>
            </p:nvSpPr>
            <p:spPr>
              <a:xfrm>
                <a:off x="4662970" y="2904704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041632-1803-4540-8298-001BB217EE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2970" y="2904704"/>
                <a:ext cx="687754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C20DFAEB-B8C2-4854-BA94-A693B3C0D84E}"/>
              </a:ext>
            </a:extLst>
          </p:cNvPr>
          <p:cNvSpPr/>
          <p:nvPr/>
        </p:nvSpPr>
        <p:spPr>
          <a:xfrm>
            <a:off x="6323002" y="2733963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9AFC0B4-C3D1-41FD-AC9E-234C1F2767B7}"/>
                  </a:ext>
                </a:extLst>
              </p:cNvPr>
              <p:cNvSpPr txBox="1"/>
              <p:nvPr/>
            </p:nvSpPr>
            <p:spPr>
              <a:xfrm>
                <a:off x="7186513" y="2905778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9AFC0B4-C3D1-41FD-AC9E-234C1F2767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86513" y="2905778"/>
                <a:ext cx="687754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Oval 11">
            <a:extLst>
              <a:ext uri="{FF2B5EF4-FFF2-40B4-BE49-F238E27FC236}">
                <a16:creationId xmlns:a16="http://schemas.microsoft.com/office/drawing/2014/main" id="{C81EC61E-5898-47F6-B3DF-09E95D911884}"/>
              </a:ext>
            </a:extLst>
          </p:cNvPr>
          <p:cNvSpPr/>
          <p:nvPr/>
        </p:nvSpPr>
        <p:spPr>
          <a:xfrm>
            <a:off x="9435743" y="2733963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510EF6F-F920-4E76-AB1F-9371021D5E33}"/>
              </a:ext>
            </a:extLst>
          </p:cNvPr>
          <p:cNvSpPr/>
          <p:nvPr/>
        </p:nvSpPr>
        <p:spPr>
          <a:xfrm>
            <a:off x="9435743" y="2733963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4ECC80E-7E3F-4340-A6DC-BC5057BC12E9}"/>
                  </a:ext>
                </a:extLst>
              </p:cNvPr>
              <p:cNvSpPr txBox="1"/>
              <p:nvPr/>
            </p:nvSpPr>
            <p:spPr>
              <a:xfrm>
                <a:off x="10299254" y="2905778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4ECC80E-7E3F-4340-A6DC-BC5057BC12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9254" y="2905778"/>
                <a:ext cx="687754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83DF87-732D-4EC3-92FA-8FCB5FF5A196}"/>
                  </a:ext>
                </a:extLst>
              </p:cNvPr>
              <p:cNvSpPr txBox="1"/>
              <p:nvPr/>
            </p:nvSpPr>
            <p:spPr>
              <a:xfrm>
                <a:off x="9542050" y="2905778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83DF87-732D-4EC3-92FA-8FCB5FF5A1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42050" y="2905778"/>
                <a:ext cx="687754" cy="5232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7A228CCC-548F-4673-9860-55A17689668A}"/>
              </a:ext>
            </a:extLst>
          </p:cNvPr>
          <p:cNvSpPr/>
          <p:nvPr/>
        </p:nvSpPr>
        <p:spPr>
          <a:xfrm>
            <a:off x="3020025" y="4874650"/>
            <a:ext cx="1727022" cy="1740344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FFF6DAB-0530-4E71-9B06-D5705EA8240C}"/>
                  </a:ext>
                </a:extLst>
              </p:cNvPr>
              <p:cNvSpPr txBox="1"/>
              <p:nvPr/>
            </p:nvSpPr>
            <p:spPr>
              <a:xfrm>
                <a:off x="3126332" y="5046465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FFF6DAB-0530-4E71-9B06-D5705EA824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6332" y="5046465"/>
                <a:ext cx="687754" cy="52322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Oval 17">
            <a:extLst>
              <a:ext uri="{FF2B5EF4-FFF2-40B4-BE49-F238E27FC236}">
                <a16:creationId xmlns:a16="http://schemas.microsoft.com/office/drawing/2014/main" id="{967709B3-7628-491A-B5ED-B0E570B9D1EB}"/>
              </a:ext>
            </a:extLst>
          </p:cNvPr>
          <p:cNvSpPr/>
          <p:nvPr/>
        </p:nvSpPr>
        <p:spPr>
          <a:xfrm>
            <a:off x="3686777" y="5534941"/>
            <a:ext cx="863510" cy="870172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CCAD911-7BE9-4EF4-A4D2-E79C388CCB38}"/>
                  </a:ext>
                </a:extLst>
              </p:cNvPr>
              <p:cNvSpPr txBox="1"/>
              <p:nvPr/>
            </p:nvSpPr>
            <p:spPr>
              <a:xfrm>
                <a:off x="3686777" y="5706756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CCAD911-7BE9-4EF4-A4D2-E79C388CCB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6777" y="5706756"/>
                <a:ext cx="687754" cy="52322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Oval 19">
            <a:extLst>
              <a:ext uri="{FF2B5EF4-FFF2-40B4-BE49-F238E27FC236}">
                <a16:creationId xmlns:a16="http://schemas.microsoft.com/office/drawing/2014/main" id="{A4107D13-280B-4D3B-A396-0EF7B8BFFCD3}"/>
              </a:ext>
            </a:extLst>
          </p:cNvPr>
          <p:cNvSpPr/>
          <p:nvPr/>
        </p:nvSpPr>
        <p:spPr>
          <a:xfrm>
            <a:off x="7480569" y="5458618"/>
            <a:ext cx="1000191" cy="971738"/>
          </a:xfrm>
          <a:prstGeom prst="ellipse">
            <a:avLst/>
          </a:prstGeom>
          <a:solidFill>
            <a:srgbClr val="0000FF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2C09AA9-00DF-41E0-B27D-E6E4DBE5B6DA}"/>
              </a:ext>
            </a:extLst>
          </p:cNvPr>
          <p:cNvSpPr/>
          <p:nvPr/>
        </p:nvSpPr>
        <p:spPr>
          <a:xfrm>
            <a:off x="7186515" y="4874650"/>
            <a:ext cx="1727022" cy="1740344"/>
          </a:xfrm>
          <a:prstGeom prst="ellipse">
            <a:avLst/>
          </a:prstGeom>
          <a:solidFill>
            <a:srgbClr val="FF0000">
              <a:alpha val="46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03CBDFA-29E1-4537-9BE8-A5AF7424DC72}"/>
                  </a:ext>
                </a:extLst>
              </p:cNvPr>
              <p:cNvSpPr txBox="1"/>
              <p:nvPr/>
            </p:nvSpPr>
            <p:spPr>
              <a:xfrm>
                <a:off x="8050026" y="5046465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03CBDFA-29E1-4537-9BE8-A5AF7424DC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0026" y="5046465"/>
                <a:ext cx="687754" cy="52322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6BDF2D2-2D6A-469B-BDFE-DD139CC8ACF1}"/>
                  </a:ext>
                </a:extLst>
              </p:cNvPr>
              <p:cNvSpPr txBox="1"/>
              <p:nvPr/>
            </p:nvSpPr>
            <p:spPr>
              <a:xfrm>
                <a:off x="7586876" y="5630433"/>
                <a:ext cx="687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oMath>
                  </m:oMathPara>
                </a14:m>
                <a:endParaRPr lang="en-US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6BDF2D2-2D6A-469B-BDFE-DD139CC8AC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6876" y="5630433"/>
                <a:ext cx="687754" cy="52322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78F997F9-9D84-4872-9F83-A9FB806E94FC}"/>
              </a:ext>
            </a:extLst>
          </p:cNvPr>
          <p:cNvSpPr txBox="1"/>
          <p:nvPr/>
        </p:nvSpPr>
        <p:spPr>
          <a:xfrm>
            <a:off x="525898" y="2555508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A)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A9D3C33-031B-44B1-865C-4742BBC4E68B}"/>
              </a:ext>
            </a:extLst>
          </p:cNvPr>
          <p:cNvSpPr txBox="1"/>
          <p:nvPr/>
        </p:nvSpPr>
        <p:spPr>
          <a:xfrm>
            <a:off x="4224153" y="2575634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B)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5A17C4-C85E-42FB-96C4-462C311C9728}"/>
              </a:ext>
            </a:extLst>
          </p:cNvPr>
          <p:cNvSpPr txBox="1"/>
          <p:nvPr/>
        </p:nvSpPr>
        <p:spPr>
          <a:xfrm>
            <a:off x="9091866" y="2644737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C)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ED129C-6AE0-43C5-90C5-896496CE2C37}"/>
              </a:ext>
            </a:extLst>
          </p:cNvPr>
          <p:cNvSpPr txBox="1"/>
          <p:nvPr/>
        </p:nvSpPr>
        <p:spPr>
          <a:xfrm>
            <a:off x="2676148" y="4714729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D)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296EEA-6CAA-4850-B72A-BC052DC7E035}"/>
              </a:ext>
            </a:extLst>
          </p:cNvPr>
          <p:cNvSpPr txBox="1"/>
          <p:nvPr/>
        </p:nvSpPr>
        <p:spPr>
          <a:xfrm>
            <a:off x="6842636" y="4757846"/>
            <a:ext cx="68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E)</a:t>
            </a:r>
          </a:p>
        </p:txBody>
      </p:sp>
    </p:spTree>
    <p:extLst>
      <p:ext uri="{BB962C8B-B14F-4D97-AF65-F5344CB8AC3E}">
        <p14:creationId xmlns:p14="http://schemas.microsoft.com/office/powerpoint/2010/main" val="96534283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A78A0-0FFC-46A5-967B-05379772A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Entailment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CD4785-02C1-4121-9169-C45C3D423B2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Does the knowledge base entail my query?</a:t>
                </a: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rgbClr val="7030A0"/>
                    </a:solidFill>
                  </a:rPr>
                  <a:t>Query 1: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[1,2]</m:t>
                    </m:r>
                  </m:oMath>
                </a14:m>
                <a:endParaRPr lang="en-US" dirty="0">
                  <a:solidFill>
                    <a:srgbClr val="7030A0"/>
                  </a:solidFill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rgbClr val="00B0F0"/>
                    </a:solidFill>
                  </a:rPr>
                  <a:t>Query 2: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 </m:t>
                    </m:r>
                    <m:r>
                      <a:rPr lang="en-US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[2,2]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CD4785-02C1-4121-9169-C45C3D423B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75143052-23A2-482E-9E5C-28E4211EB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181" y="1892792"/>
            <a:ext cx="5756275" cy="445953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9752CA6-BC04-441A-95FD-13BED5E50AD8}"/>
                  </a:ext>
                </a:extLst>
              </p14:cNvPr>
              <p14:cNvContentPartPr/>
              <p14:nvPr/>
            </p14:nvContentPartPr>
            <p14:xfrm>
              <a:off x="5819392" y="1980462"/>
              <a:ext cx="3857760" cy="42562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9752CA6-BC04-441A-95FD-13BED5E50AD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56398" y="1917457"/>
                <a:ext cx="3983388" cy="43819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0694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4B9C-C702-454C-8FC5-B20818772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Agent Vocab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1797D-17F4-4F16-9E8F-D97CF9FAA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8194737" cy="5638604"/>
          </a:xfrm>
        </p:spPr>
        <p:txBody>
          <a:bodyPr/>
          <a:lstStyle/>
          <a:p>
            <a:pPr fontAlgn="ctr"/>
            <a:r>
              <a:rPr lang="en-US" dirty="0"/>
              <a:t>Model</a:t>
            </a:r>
          </a:p>
          <a:p>
            <a:pPr lvl="1" fontAlgn="ctr"/>
            <a:r>
              <a:rPr lang="en-US" sz="2800" dirty="0"/>
              <a:t>Complete assignment of symbols to True/False</a:t>
            </a:r>
          </a:p>
          <a:p>
            <a:pPr fontAlgn="ctr"/>
            <a:endParaRPr lang="en-US" sz="400" dirty="0"/>
          </a:p>
          <a:p>
            <a:pPr fontAlgn="ctr"/>
            <a:r>
              <a:rPr lang="en-US" dirty="0"/>
              <a:t>Sentence</a:t>
            </a:r>
          </a:p>
          <a:p>
            <a:pPr lvl="1" fontAlgn="ctr"/>
            <a:r>
              <a:rPr lang="en-US" sz="2800" dirty="0"/>
              <a:t>Logical statement</a:t>
            </a:r>
          </a:p>
          <a:p>
            <a:pPr lvl="1" fontAlgn="ctr"/>
            <a:r>
              <a:rPr lang="en-US" sz="2800" dirty="0"/>
              <a:t>Composition of logic symbols and operators</a:t>
            </a:r>
          </a:p>
          <a:p>
            <a:pPr fontAlgn="ctr"/>
            <a:endParaRPr lang="en-US" sz="400" dirty="0"/>
          </a:p>
          <a:p>
            <a:pPr fontAlgn="ctr"/>
            <a:r>
              <a:rPr lang="en-US" dirty="0"/>
              <a:t>KB</a:t>
            </a:r>
          </a:p>
          <a:p>
            <a:pPr lvl="1" fontAlgn="ctr"/>
            <a:r>
              <a:rPr lang="en-US" sz="2800" dirty="0"/>
              <a:t>Collection of sentences representing facts and rules we know about the world</a:t>
            </a:r>
          </a:p>
          <a:p>
            <a:pPr fontAlgn="ctr"/>
            <a:endParaRPr lang="en-US" sz="400" dirty="0"/>
          </a:p>
          <a:p>
            <a:pPr fontAlgn="ctr"/>
            <a:r>
              <a:rPr lang="en-US" dirty="0"/>
              <a:t>Query</a:t>
            </a:r>
          </a:p>
          <a:p>
            <a:pPr lvl="1" fontAlgn="ctr"/>
            <a:r>
              <a:rPr lang="en-US" sz="2800" dirty="0"/>
              <a:t>Sentence we want to know if it is </a:t>
            </a:r>
            <a:r>
              <a:rPr lang="en-US" sz="2800" i="1" dirty="0"/>
              <a:t>probably</a:t>
            </a:r>
            <a:r>
              <a:rPr lang="en-US" sz="2800" dirty="0"/>
              <a:t> True, </a:t>
            </a:r>
            <a:r>
              <a:rPr lang="en-US" sz="2800" i="1" dirty="0"/>
              <a:t>provably</a:t>
            </a:r>
            <a:r>
              <a:rPr lang="en-US" sz="2800" dirty="0"/>
              <a:t> False, or </a:t>
            </a:r>
            <a:r>
              <a:rPr lang="en-US" sz="2800" i="1" dirty="0"/>
              <a:t>unsure</a:t>
            </a:r>
            <a:r>
              <a:rPr lang="en-US" sz="2800" dirty="0"/>
              <a:t>.</a:t>
            </a:r>
          </a:p>
          <a:p>
            <a:pPr marL="0" lvl="1" indent="0" fontAlgn="ctr">
              <a:buNone/>
            </a:pP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7997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.potx" id="{DA11FA2B-8FCA-4322-93DA-6C8F53468DA7}" vid="{856CF231-596A-4CB8-93D6-B29F8EE288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8946</TotalTime>
  <Words>2304</Words>
  <Application>Microsoft Office PowerPoint</Application>
  <PresentationFormat>Widescreen</PresentationFormat>
  <Paragraphs>440</Paragraphs>
  <Slides>35</Slides>
  <Notes>5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Calibri</vt:lpstr>
      <vt:lpstr>Cambria Math</vt:lpstr>
      <vt:lpstr>Wingdings</vt:lpstr>
      <vt:lpstr>Apple Chancery</vt:lpstr>
      <vt:lpstr>Calibri Light</vt:lpstr>
      <vt:lpstr>Arial</vt:lpstr>
      <vt:lpstr>Times New Roman</vt:lpstr>
      <vt:lpstr>Office Theme</vt:lpstr>
      <vt:lpstr>Warm-up:</vt:lpstr>
      <vt:lpstr>Announcements</vt:lpstr>
      <vt:lpstr>Announcements</vt:lpstr>
      <vt:lpstr>AI: Representation and Problem Solving </vt:lpstr>
      <vt:lpstr>Piazza Poll 1</vt:lpstr>
      <vt:lpstr>What about intersection feasible regions?</vt:lpstr>
      <vt:lpstr>Piazza Poll 1</vt:lpstr>
      <vt:lpstr>Entailment</vt:lpstr>
      <vt:lpstr>Logical Agent Vocab</vt:lpstr>
      <vt:lpstr>Logical Agent Vocab</vt:lpstr>
      <vt:lpstr>Logical Agent Vocab</vt:lpstr>
      <vt:lpstr>Propositional Logical Vocab</vt:lpstr>
      <vt:lpstr>Entailment</vt:lpstr>
      <vt:lpstr>Propositional Logic</vt:lpstr>
      <vt:lpstr>Simple Model Checking</vt:lpstr>
      <vt:lpstr>Simple Model Checking, contd.</vt:lpstr>
      <vt:lpstr>Piazza Poll 2</vt:lpstr>
      <vt:lpstr>Simple Model Checking</vt:lpstr>
      <vt:lpstr>Inference: Proofs</vt:lpstr>
      <vt:lpstr>Simple Theorem Proving: Forward Chaining</vt:lpstr>
      <vt:lpstr>Forward Chaining Algorithm</vt:lpstr>
      <vt:lpstr>Forward Chaining Example: Proving Q</vt:lpstr>
      <vt:lpstr>Forward Chaining Algorithm</vt:lpstr>
      <vt:lpstr>Properties of forward chaining</vt:lpstr>
      <vt:lpstr>Satisfiability and Entailment</vt:lpstr>
      <vt:lpstr>Conjunctive Normal Form (CNF)</vt:lpstr>
      <vt:lpstr>Efficient SAT solvers</vt:lpstr>
      <vt:lpstr>DPLL algorithm</vt:lpstr>
      <vt:lpstr>Planning as Satisfiability</vt:lpstr>
      <vt:lpstr>PowerPoint Presentation</vt:lpstr>
      <vt:lpstr>PowerPoint Presentation</vt:lpstr>
      <vt:lpstr>PowerPoint Presentation</vt:lpstr>
      <vt:lpstr>Planning as Satisfiability</vt:lpstr>
      <vt:lpstr>Initial State</vt:lpstr>
      <vt:lpstr>Transition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Warm-up:</dc:title>
  <dc:creator>Pat Virtue</dc:creator>
  <cp:lastModifiedBy>Pat Virtue</cp:lastModifiedBy>
  <cp:revision>813</cp:revision>
  <cp:lastPrinted>2018-11-27T13:42:27Z</cp:lastPrinted>
  <dcterms:created xsi:type="dcterms:W3CDTF">2018-10-11T11:39:27Z</dcterms:created>
  <dcterms:modified xsi:type="dcterms:W3CDTF">2019-02-22T04:14:33Z</dcterms:modified>
</cp:coreProperties>
</file>